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29.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28.xml" ContentType="application/vnd.openxmlformats-officedocument.presentationml.notesSlide+xml"/>
  <Override PartName="/ppt/notesSlides/notesSlide30.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handoutMasterIdLst>
    <p:handoutMasterId r:id="rId39"/>
  </p:handoutMasterIdLst>
  <p:sldIdLst>
    <p:sldId id="578" r:id="rId2"/>
    <p:sldId id="310" r:id="rId3"/>
    <p:sldId id="413" r:id="rId4"/>
    <p:sldId id="420" r:id="rId5"/>
    <p:sldId id="412" r:id="rId6"/>
    <p:sldId id="423" r:id="rId7"/>
    <p:sldId id="364" r:id="rId8"/>
    <p:sldId id="365" r:id="rId9"/>
    <p:sldId id="427" r:id="rId10"/>
    <p:sldId id="316" r:id="rId11"/>
    <p:sldId id="346" r:id="rId12"/>
    <p:sldId id="391" r:id="rId13"/>
    <p:sldId id="392" r:id="rId14"/>
    <p:sldId id="393" r:id="rId15"/>
    <p:sldId id="414" r:id="rId16"/>
    <p:sldId id="415" r:id="rId17"/>
    <p:sldId id="416" r:id="rId18"/>
    <p:sldId id="417" r:id="rId19"/>
    <p:sldId id="418" r:id="rId20"/>
    <p:sldId id="419" r:id="rId21"/>
    <p:sldId id="424" r:id="rId22"/>
    <p:sldId id="422" r:id="rId23"/>
    <p:sldId id="396" r:id="rId24"/>
    <p:sldId id="408" r:id="rId25"/>
    <p:sldId id="395" r:id="rId26"/>
    <p:sldId id="398" r:id="rId27"/>
    <p:sldId id="399" r:id="rId28"/>
    <p:sldId id="400" r:id="rId29"/>
    <p:sldId id="394" r:id="rId30"/>
    <p:sldId id="406" r:id="rId31"/>
    <p:sldId id="405" r:id="rId32"/>
    <p:sldId id="397" r:id="rId33"/>
    <p:sldId id="402" r:id="rId34"/>
    <p:sldId id="421" r:id="rId35"/>
    <p:sldId id="354" r:id="rId36"/>
    <p:sldId id="538" r:id="rId37"/>
  </p:sldIdLst>
  <p:sldSz cx="9144000" cy="6858000" type="screen4x3"/>
  <p:notesSz cx="6858000" cy="9144000"/>
  <p:defaultTextStyle>
    <a:defPPr>
      <a:defRPr lang="en-US"/>
    </a:defPPr>
    <a:lvl1pPr algn="l" rtl="0" fontAlgn="base">
      <a:spcBef>
        <a:spcPct val="0"/>
      </a:spcBef>
      <a:spcAft>
        <a:spcPct val="0"/>
      </a:spcAft>
      <a:defRPr sz="1600" kern="1200">
        <a:solidFill>
          <a:schemeClr val="tx1"/>
        </a:solidFill>
        <a:latin typeface="Verdana" pitchFamily="34" charset="0"/>
        <a:ea typeface="+mn-ea"/>
        <a:cs typeface="+mn-cs"/>
      </a:defRPr>
    </a:lvl1pPr>
    <a:lvl2pPr marL="457200" algn="l" rtl="0" fontAlgn="base">
      <a:spcBef>
        <a:spcPct val="0"/>
      </a:spcBef>
      <a:spcAft>
        <a:spcPct val="0"/>
      </a:spcAft>
      <a:defRPr sz="1600" kern="1200">
        <a:solidFill>
          <a:schemeClr val="tx1"/>
        </a:solidFill>
        <a:latin typeface="Verdana" pitchFamily="34" charset="0"/>
        <a:ea typeface="+mn-ea"/>
        <a:cs typeface="+mn-cs"/>
      </a:defRPr>
    </a:lvl2pPr>
    <a:lvl3pPr marL="914400" algn="l" rtl="0" fontAlgn="base">
      <a:spcBef>
        <a:spcPct val="0"/>
      </a:spcBef>
      <a:spcAft>
        <a:spcPct val="0"/>
      </a:spcAft>
      <a:defRPr sz="1600" kern="1200">
        <a:solidFill>
          <a:schemeClr val="tx1"/>
        </a:solidFill>
        <a:latin typeface="Verdana" pitchFamily="34" charset="0"/>
        <a:ea typeface="+mn-ea"/>
        <a:cs typeface="+mn-cs"/>
      </a:defRPr>
    </a:lvl3pPr>
    <a:lvl4pPr marL="1371600" algn="l" rtl="0" fontAlgn="base">
      <a:spcBef>
        <a:spcPct val="0"/>
      </a:spcBef>
      <a:spcAft>
        <a:spcPct val="0"/>
      </a:spcAft>
      <a:defRPr sz="1600" kern="1200">
        <a:solidFill>
          <a:schemeClr val="tx1"/>
        </a:solidFill>
        <a:latin typeface="Verdana" pitchFamily="34" charset="0"/>
        <a:ea typeface="+mn-ea"/>
        <a:cs typeface="+mn-cs"/>
      </a:defRPr>
    </a:lvl4pPr>
    <a:lvl5pPr marL="1828800" algn="l" rtl="0" fontAlgn="base">
      <a:spcBef>
        <a:spcPct val="0"/>
      </a:spcBef>
      <a:spcAft>
        <a:spcPct val="0"/>
      </a:spcAft>
      <a:defRPr sz="1600" kern="1200">
        <a:solidFill>
          <a:schemeClr val="tx1"/>
        </a:solidFill>
        <a:latin typeface="Verdana" pitchFamily="34" charset="0"/>
        <a:ea typeface="+mn-ea"/>
        <a:cs typeface="+mn-cs"/>
      </a:defRPr>
    </a:lvl5pPr>
    <a:lvl6pPr marL="2286000" algn="l" defTabSz="914400" rtl="0" eaLnBrk="1" latinLnBrk="0" hangingPunct="1">
      <a:defRPr sz="1600" kern="1200">
        <a:solidFill>
          <a:schemeClr val="tx1"/>
        </a:solidFill>
        <a:latin typeface="Verdana" pitchFamily="34" charset="0"/>
        <a:ea typeface="+mn-ea"/>
        <a:cs typeface="+mn-cs"/>
      </a:defRPr>
    </a:lvl6pPr>
    <a:lvl7pPr marL="2743200" algn="l" defTabSz="914400" rtl="0" eaLnBrk="1" latinLnBrk="0" hangingPunct="1">
      <a:defRPr sz="1600" kern="1200">
        <a:solidFill>
          <a:schemeClr val="tx1"/>
        </a:solidFill>
        <a:latin typeface="Verdana" pitchFamily="34" charset="0"/>
        <a:ea typeface="+mn-ea"/>
        <a:cs typeface="+mn-cs"/>
      </a:defRPr>
    </a:lvl7pPr>
    <a:lvl8pPr marL="3200400" algn="l" defTabSz="914400" rtl="0" eaLnBrk="1" latinLnBrk="0" hangingPunct="1">
      <a:defRPr sz="1600" kern="1200">
        <a:solidFill>
          <a:schemeClr val="tx1"/>
        </a:solidFill>
        <a:latin typeface="Verdana" pitchFamily="34" charset="0"/>
        <a:ea typeface="+mn-ea"/>
        <a:cs typeface="+mn-cs"/>
      </a:defRPr>
    </a:lvl8pPr>
    <a:lvl9pPr marL="3657600" algn="l" defTabSz="914400" rtl="0" eaLnBrk="1" latinLnBrk="0" hangingPunct="1">
      <a:defRPr sz="1600" kern="1200">
        <a:solidFill>
          <a:schemeClr val="tx1"/>
        </a:solidFill>
        <a:latin typeface="Verdana"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80"/>
    <a:srgbClr val="000066"/>
    <a:srgbClr val="000099"/>
    <a:srgbClr val="0000FF"/>
    <a:srgbClr val="FFFF00"/>
    <a:srgbClr val="FFCC66"/>
    <a:srgbClr val="FF9900"/>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40000"/>
    <p:restoredTop sz="74423" autoAdjust="0"/>
  </p:normalViewPr>
  <p:slideViewPr>
    <p:cSldViewPr>
      <p:cViewPr varScale="1">
        <p:scale>
          <a:sx n="82" d="100"/>
          <a:sy n="82" d="100"/>
        </p:scale>
        <p:origin x="205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8046"/>
    </p:cViewPr>
  </p:sorterViewPr>
  <p:notesViewPr>
    <p:cSldViewPr>
      <p:cViewPr varScale="1">
        <p:scale>
          <a:sx n="84" d="100"/>
          <a:sy n="84" d="100"/>
        </p:scale>
        <p:origin x="3132"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45"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customXml" Target="../customXml/item3.xml"/><Relationship Id="rId20" Type="http://schemas.openxmlformats.org/officeDocument/2006/relationships/slide" Target="slides/slide19.xml"/><Relationship Id="rId4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pPr>
              <a:defRPr/>
            </a:pPr>
            <a:endParaRPr lang="en-US" dirty="0">
              <a:latin typeface="Arial" panose="020B0604020202020204" pitchFamily="34" charset="0"/>
            </a:endParaRPr>
          </a:p>
        </p:txBody>
      </p:sp>
      <p:sp>
        <p:nvSpPr>
          <p:cNvPr id="31747"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pPr>
              <a:defRPr/>
            </a:pPr>
            <a:endParaRPr lang="en-US" dirty="0">
              <a:latin typeface="Arial" panose="020B0604020202020204" pitchFamily="34" charset="0"/>
            </a:endParaRPr>
          </a:p>
        </p:txBody>
      </p:sp>
      <p:sp>
        <p:nvSpPr>
          <p:cNvPr id="31748"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pPr>
              <a:defRPr/>
            </a:pPr>
            <a:endParaRPr lang="en-US" dirty="0">
              <a:latin typeface="Arial" panose="020B0604020202020204" pitchFamily="34" charset="0"/>
            </a:endParaRPr>
          </a:p>
        </p:txBody>
      </p:sp>
      <p:sp>
        <p:nvSpPr>
          <p:cNvPr id="31749"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pPr>
              <a:defRPr/>
            </a:pPr>
            <a:fld id="{37C27BC0-8C83-44A3-81E0-45528917B0E0}" type="slidenum">
              <a:rPr lang="en-US">
                <a:latin typeface="Arial" panose="020B0604020202020204" pitchFamily="34" charset="0"/>
              </a:rPr>
              <a:pPr>
                <a:defRPr/>
              </a:pPr>
              <a:t>‹#›</a:t>
            </a:fld>
            <a:endParaRPr lang="en-US" dirty="0">
              <a:latin typeface="Arial" panose="020B0604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096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dirty="0"/>
              <a:t>Key Message: </a:t>
            </a:r>
          </a:p>
          <a:p>
            <a:pPr lvl="0"/>
            <a:r>
              <a:rPr lang="en-US" noProof="0" dirty="0"/>
              <a:t>Est. Presentation Time:    minute(s)</a:t>
            </a:r>
          </a:p>
          <a:p>
            <a:pPr lvl="0"/>
            <a:r>
              <a:rPr lang="en-US" noProof="0" dirty="0"/>
              <a:t>Explanation of Cues/Builds: </a:t>
            </a:r>
          </a:p>
          <a:p>
            <a:pPr lvl="0"/>
            <a:r>
              <a:rPr lang="en-US" noProof="0" dirty="0"/>
              <a:t>Suggested Comments: </a:t>
            </a:r>
          </a:p>
          <a:p>
            <a:pPr lvl="0"/>
            <a:r>
              <a:rPr lang="en-US" noProof="0" dirty="0"/>
              <a:t>Suggested Questions: </a:t>
            </a:r>
          </a:p>
          <a:p>
            <a:pPr lvl="0"/>
            <a:r>
              <a:rPr lang="en-US" noProof="0" dirty="0"/>
              <a:t>Additional Information: </a:t>
            </a:r>
          </a:p>
          <a:p>
            <a:pPr lvl="0"/>
            <a:r>
              <a:rPr lang="en-US" noProof="0" dirty="0"/>
              <a:t>Possible Problems: None</a:t>
            </a:r>
          </a:p>
        </p:txBody>
      </p:sp>
      <p:sp>
        <p:nvSpPr>
          <p:cNvPr id="4096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anose="020B0604020202020204" pitchFamily="34" charset="0"/>
              </a:defRPr>
            </a:lvl1pPr>
          </a:lstStyle>
          <a:p>
            <a:pPr>
              <a:defRPr/>
            </a:pPr>
            <a:fld id="{D3AA1005-96A5-4CE0-97A3-E1B7A70FFA11}" type="slidenum">
              <a:rPr lang="en-US" smtClean="0"/>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742950" indent="-285750" algn="l" rtl="0" eaLnBrk="0" fontAlgn="base" hangingPunct="0">
      <a:spcBef>
        <a:spcPct val="30000"/>
      </a:spcBef>
      <a:spcAft>
        <a:spcPct val="0"/>
      </a:spcAft>
      <a:defRPr sz="1200" kern="1200">
        <a:solidFill>
          <a:schemeClr val="tx1"/>
        </a:solidFill>
        <a:latin typeface="Verdana" pitchFamily="34" charset="0"/>
        <a:ea typeface="+mn-ea"/>
        <a:cs typeface="+mn-cs"/>
      </a:defRPr>
    </a:lvl2pPr>
    <a:lvl3pPr marL="1143000" indent="-228600" algn="l" rtl="0" eaLnBrk="0" fontAlgn="base" hangingPunct="0">
      <a:spcBef>
        <a:spcPct val="30000"/>
      </a:spcBef>
      <a:spcAft>
        <a:spcPct val="0"/>
      </a:spcAft>
      <a:defRPr sz="1200" kern="1200">
        <a:solidFill>
          <a:schemeClr val="tx1"/>
        </a:solidFill>
        <a:latin typeface="Verdana" pitchFamily="34" charset="0"/>
        <a:ea typeface="+mn-ea"/>
        <a:cs typeface="+mn-cs"/>
      </a:defRPr>
    </a:lvl3pPr>
    <a:lvl4pPr marL="1600200" indent="-228600" algn="l" rtl="0" eaLnBrk="0" fontAlgn="base" hangingPunct="0">
      <a:spcBef>
        <a:spcPct val="30000"/>
      </a:spcBef>
      <a:spcAft>
        <a:spcPct val="0"/>
      </a:spcAft>
      <a:defRPr sz="1200" kern="1200">
        <a:solidFill>
          <a:schemeClr val="tx1"/>
        </a:solidFill>
        <a:latin typeface="Verdana" pitchFamily="34" charset="0"/>
        <a:ea typeface="+mn-ea"/>
        <a:cs typeface="+mn-cs"/>
      </a:defRPr>
    </a:lvl4pPr>
    <a:lvl5pPr marL="2057400" indent="-228600" algn="l" rtl="0" eaLnBrk="0" fontAlgn="base" hangingPunct="0">
      <a:spcBef>
        <a:spcPct val="30000"/>
      </a:spcBef>
      <a:spcAft>
        <a:spcPct val="0"/>
      </a:spcAft>
      <a:defRPr sz="1200" kern="1200">
        <a:solidFill>
          <a:schemeClr val="tx1"/>
        </a:solidFill>
        <a:latin typeface="Verdana"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4294967295"/>
          </p:nvPr>
        </p:nvSpPr>
        <p:spPr bwMode="auto">
          <a:xfrm>
            <a:off x="3884613" y="8685213"/>
            <a:ext cx="2971800" cy="457200"/>
          </a:xfrm>
          <a:prstGeom prst="rect">
            <a:avLst/>
          </a:prstGeom>
          <a:noFill/>
          <a:ln>
            <a:miter lim="800000"/>
            <a:headEnd/>
            <a:tailEnd/>
          </a:ln>
        </p:spPr>
        <p:txBody>
          <a:bodyPr/>
          <a:lstStyle/>
          <a:p>
            <a:fld id="{BDDB975D-CE38-4717-A7CB-ABB3FC5B4D69}" type="slidenum">
              <a:rPr lang="en-US"/>
              <a:pPr/>
              <a:t>1</a:t>
            </a:fld>
            <a:endParaRPr lang="en-US" dirty="0"/>
          </a:p>
        </p:txBody>
      </p:sp>
      <p:sp>
        <p:nvSpPr>
          <p:cNvPr id="139267" name="Rectangle 2"/>
          <p:cNvSpPr>
            <a:spLocks noGrp="1" noRot="1" noChangeAspect="1" noChangeArrowheads="1" noTextEdit="1"/>
          </p:cNvSpPr>
          <p:nvPr>
            <p:ph type="sldImg"/>
          </p:nvPr>
        </p:nvSpPr>
        <p:spPr>
          <a:xfrm>
            <a:off x="1108075" y="654050"/>
            <a:ext cx="4646613" cy="3484563"/>
          </a:xfrm>
          <a:ln/>
        </p:spPr>
      </p:sp>
      <p:sp>
        <p:nvSpPr>
          <p:cNvPr id="139268" name="Rectangle 3"/>
          <p:cNvSpPr>
            <a:spLocks noGrp="1" noChangeArrowheads="1"/>
          </p:cNvSpPr>
          <p:nvPr>
            <p:ph type="body" idx="1"/>
          </p:nvPr>
        </p:nvSpPr>
        <p:spPr>
          <a:xfrm>
            <a:off x="609600" y="4356100"/>
            <a:ext cx="5638800" cy="4138613"/>
          </a:xfrm>
          <a:noFill/>
          <a:ln/>
        </p:spPr>
        <p:txBody>
          <a:bodyPr/>
          <a:lstStyle/>
          <a:p>
            <a:pPr eaLnBrk="1" hangingPunct="1"/>
            <a:r>
              <a:rPr lang="en-US" b="1" dirty="0"/>
              <a:t>Key Message: </a:t>
            </a:r>
            <a:r>
              <a:rPr lang="en-US" dirty="0"/>
              <a:t>Module Opening</a:t>
            </a:r>
            <a:endParaRPr lang="en-US" b="1" dirty="0"/>
          </a:p>
          <a:p>
            <a:pPr eaLnBrk="1" hangingPunct="1"/>
            <a:r>
              <a:rPr lang="en-US" b="1" dirty="0"/>
              <a:t>Est. Presentation Time: </a:t>
            </a:r>
            <a:r>
              <a:rPr lang="en-US" dirty="0"/>
              <a:t>As needed</a:t>
            </a:r>
          </a:p>
          <a:p>
            <a:pPr eaLnBrk="1" hangingPunct="1"/>
            <a:r>
              <a:rPr lang="en-US" b="1" dirty="0"/>
              <a:t>Explanation of Cues/Builds: </a:t>
            </a:r>
            <a:r>
              <a:rPr lang="en-US" dirty="0"/>
              <a:t>None</a:t>
            </a:r>
          </a:p>
          <a:p>
            <a:pPr eaLnBrk="1" hangingPunct="1"/>
            <a:r>
              <a:rPr lang="en-US" b="1" dirty="0"/>
              <a:t>Suggested Comments: </a:t>
            </a:r>
            <a:r>
              <a:rPr lang="en-US" dirty="0"/>
              <a:t>Let’s move to the next module. In this module {name}, we will.. {next slide}</a:t>
            </a:r>
          </a:p>
          <a:p>
            <a:pPr eaLnBrk="1" hangingPunct="1"/>
            <a:r>
              <a:rPr lang="en-US" b="1" dirty="0"/>
              <a:t>Suggested Questions: </a:t>
            </a:r>
            <a:r>
              <a:rPr lang="en-US" dirty="0"/>
              <a:t>None</a:t>
            </a:r>
            <a:endParaRPr lang="en-US" b="1" dirty="0"/>
          </a:p>
          <a:p>
            <a:pPr eaLnBrk="1" hangingPunct="1"/>
            <a:r>
              <a:rPr lang="en-US" b="1" dirty="0">
                <a:cs typeface="Arial" charset="0"/>
              </a:rPr>
              <a:t>Possible Problems: </a:t>
            </a:r>
            <a:r>
              <a:rPr lang="en-US" dirty="0">
                <a:cs typeface="Arial" charset="0"/>
              </a:rPr>
              <a:t>None</a:t>
            </a:r>
          </a:p>
          <a:p>
            <a:pPr eaLnBrk="1" hangingPunct="1"/>
            <a:endParaRPr lang="en-US" sz="1800" dirty="0">
              <a:cs typeface="Arial" charset="0"/>
            </a:endParaRPr>
          </a:p>
        </p:txBody>
      </p:sp>
    </p:spTree>
    <p:extLst>
      <p:ext uri="{BB962C8B-B14F-4D97-AF65-F5344CB8AC3E}">
        <p14:creationId xmlns:p14="http://schemas.microsoft.com/office/powerpoint/2010/main" val="26633706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p:spPr>
        <p:txBody>
          <a:bodyPr/>
          <a:lstStyle/>
          <a:p>
            <a:pPr eaLnBrk="1" hangingPunct="1"/>
            <a:r>
              <a:rPr lang="en-US" b="1" dirty="0"/>
              <a:t>Key Message: </a:t>
            </a:r>
            <a:r>
              <a:rPr lang="en-US" sz="1400" dirty="0"/>
              <a:t>Why Crashes in Work Zones?</a:t>
            </a:r>
            <a:r>
              <a:rPr lang="en-US" dirty="0"/>
              <a:t> </a:t>
            </a:r>
            <a:endParaRPr lang="en-US" b="1" dirty="0"/>
          </a:p>
          <a:p>
            <a:pPr eaLnBrk="1" hangingPunct="1"/>
            <a:r>
              <a:rPr lang="en-US" b="1" dirty="0"/>
              <a:t>Est. Presentation Time: </a:t>
            </a:r>
            <a:r>
              <a:rPr lang="en-US" dirty="0"/>
              <a:t>2 minute(s)</a:t>
            </a:r>
            <a:endParaRPr lang="en-US" b="1" dirty="0"/>
          </a:p>
          <a:p>
            <a:pPr eaLnBrk="1" hangingPunct="1"/>
            <a:r>
              <a:rPr lang="en-US" b="1" dirty="0"/>
              <a:t>Explanation of Cues/Builds: </a:t>
            </a:r>
            <a:r>
              <a:rPr lang="en-US" dirty="0"/>
              <a:t>None</a:t>
            </a:r>
          </a:p>
          <a:p>
            <a:pPr eaLnBrk="1" hangingPunct="1"/>
            <a:r>
              <a:rPr lang="en-US" b="1" dirty="0"/>
              <a:t>Suggested Comments: </a:t>
            </a:r>
            <a:r>
              <a:rPr lang="en-US" dirty="0"/>
              <a:t>Self explanatory</a:t>
            </a:r>
            <a:endParaRPr lang="en-US" b="1" dirty="0"/>
          </a:p>
          <a:p>
            <a:pPr eaLnBrk="1" hangingPunct="1"/>
            <a:r>
              <a:rPr lang="en-US" b="1" dirty="0"/>
              <a:t>Suggested Questions: </a:t>
            </a:r>
            <a:r>
              <a:rPr lang="en-US" dirty="0"/>
              <a:t>What does “normal” mean? Familiar? Ideal?</a:t>
            </a:r>
          </a:p>
          <a:p>
            <a:pPr eaLnBrk="1" hangingPunct="1"/>
            <a:r>
              <a:rPr lang="en-US" b="1" dirty="0"/>
              <a:t>Additional Information: </a:t>
            </a:r>
            <a:r>
              <a:rPr lang="en-US" dirty="0"/>
              <a:t>Self explanatory</a:t>
            </a:r>
            <a:endParaRPr lang="en-US" b="1" dirty="0"/>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24338699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p:spPr>
        <p:txBody>
          <a:bodyPr/>
          <a:lstStyle/>
          <a:p>
            <a:pPr eaLnBrk="1" hangingPunct="1"/>
            <a:r>
              <a:rPr lang="en-US" b="1" dirty="0"/>
              <a:t>Key Message: </a:t>
            </a:r>
            <a:r>
              <a:rPr lang="en-US" sz="1400" dirty="0"/>
              <a:t>Why Crashes in Work Zones?</a:t>
            </a:r>
            <a:r>
              <a:rPr lang="en-US" dirty="0"/>
              <a:t> </a:t>
            </a:r>
            <a:endParaRPr lang="en-US" b="1" dirty="0"/>
          </a:p>
          <a:p>
            <a:pPr eaLnBrk="1" hangingPunct="1"/>
            <a:r>
              <a:rPr lang="en-US" b="1" dirty="0"/>
              <a:t>Est. Presentation Time: </a:t>
            </a:r>
            <a:r>
              <a:rPr lang="en-US" dirty="0"/>
              <a:t>2 minute(s)</a:t>
            </a:r>
            <a:endParaRPr lang="en-US" b="1" dirty="0"/>
          </a:p>
          <a:p>
            <a:pPr eaLnBrk="1" hangingPunct="1"/>
            <a:r>
              <a:rPr lang="en-US" b="1" dirty="0"/>
              <a:t>Explanation of Cues/Builds: </a:t>
            </a:r>
            <a:r>
              <a:rPr lang="en-US" dirty="0"/>
              <a:t>None</a:t>
            </a:r>
          </a:p>
          <a:p>
            <a:pPr eaLnBrk="1" hangingPunct="1"/>
            <a:r>
              <a:rPr lang="en-US" b="1" dirty="0"/>
              <a:t>Suggested Comments: </a:t>
            </a:r>
            <a:r>
              <a:rPr lang="en-US" dirty="0"/>
              <a:t>Self explanatory</a:t>
            </a:r>
            <a:endParaRPr lang="en-US" b="1" dirty="0"/>
          </a:p>
          <a:p>
            <a:pPr eaLnBrk="1" hangingPunct="1"/>
            <a:r>
              <a:rPr lang="en-US" b="1" dirty="0"/>
              <a:t>Suggested Questions: </a:t>
            </a:r>
            <a:r>
              <a:rPr lang="en-US" dirty="0"/>
              <a:t>Do you think improper (substandard) designs contribute to crashes? Try to turn into a discussion.</a:t>
            </a:r>
          </a:p>
          <a:p>
            <a:pPr eaLnBrk="1" hangingPunct="1"/>
            <a:r>
              <a:rPr lang="en-US" b="1" dirty="0"/>
              <a:t>Additional Information: </a:t>
            </a:r>
            <a:r>
              <a:rPr lang="en-US" dirty="0"/>
              <a:t>Try to turn the last bullet into a discussion. Do improper design contribute to crashes in WZ?</a:t>
            </a:r>
            <a:endParaRPr lang="en-US" b="1" dirty="0"/>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41466883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a:spcBef>
                <a:spcPct val="0"/>
              </a:spcBef>
            </a:pPr>
            <a:r>
              <a:rPr lang="en-US" b="1" dirty="0"/>
              <a:t>Key Message:</a:t>
            </a:r>
            <a:r>
              <a:rPr lang="en-US" dirty="0"/>
              <a:t> Work zones can bring negative consequences</a:t>
            </a:r>
            <a:endParaRPr lang="en-US" b="1" dirty="0"/>
          </a:p>
          <a:p>
            <a:pPr>
              <a:spcBef>
                <a:spcPct val="0"/>
              </a:spcBef>
            </a:pPr>
            <a:r>
              <a:rPr lang="en-US" b="1" dirty="0"/>
              <a:t>Est. Presentation Time: </a:t>
            </a:r>
            <a:r>
              <a:rPr lang="en-US" dirty="0"/>
              <a:t>One minute.</a:t>
            </a:r>
            <a:endParaRPr lang="en-US" b="1" dirty="0"/>
          </a:p>
          <a:p>
            <a:pPr>
              <a:spcBef>
                <a:spcPct val="0"/>
              </a:spcBef>
            </a:pPr>
            <a:r>
              <a:rPr lang="en-US" b="1" dirty="0"/>
              <a:t>Explanation of Cues/Builds: </a:t>
            </a:r>
            <a:r>
              <a:rPr lang="en-US" dirty="0"/>
              <a:t>None.</a:t>
            </a:r>
            <a:endParaRPr lang="en-US" b="1" dirty="0"/>
          </a:p>
          <a:p>
            <a:pPr>
              <a:spcBef>
                <a:spcPct val="0"/>
              </a:spcBef>
            </a:pPr>
            <a:r>
              <a:rPr lang="en-US" b="1" dirty="0"/>
              <a:t>Suggested Comments: </a:t>
            </a:r>
            <a:r>
              <a:rPr lang="en-US" dirty="0"/>
              <a:t>The instructor should summarize the following details, which expand the three bulleted items on the slide:</a:t>
            </a:r>
          </a:p>
          <a:p>
            <a:pPr>
              <a:spcBef>
                <a:spcPct val="0"/>
              </a:spcBef>
              <a:buFontTx/>
              <a:buChar char="•"/>
            </a:pPr>
            <a:r>
              <a:rPr lang="en-US" dirty="0"/>
              <a:t>A 2002 study by the Dept of Energy indicates that WZs are responsible for almost a quarter of all non-recurring delay. </a:t>
            </a:r>
          </a:p>
          <a:p>
            <a:pPr>
              <a:spcBef>
                <a:spcPct val="0"/>
              </a:spcBef>
              <a:buFontTx/>
              <a:buChar char="•"/>
            </a:pPr>
            <a:r>
              <a:rPr lang="en-US" dirty="0"/>
              <a:t>Looking at this from a customer service perspective, WZs are the second leading cause of dissatisfaction - - 32% of survey respondents indicating they were not satisfied. </a:t>
            </a:r>
          </a:p>
          <a:p>
            <a:pPr>
              <a:spcBef>
                <a:spcPct val="0"/>
              </a:spcBef>
            </a:pPr>
            <a:r>
              <a:rPr lang="en-US" b="1" dirty="0"/>
              <a:t>Suggested Questions:</a:t>
            </a:r>
            <a:r>
              <a:rPr lang="en-US" dirty="0"/>
              <a:t> None.</a:t>
            </a:r>
            <a:endParaRPr lang="en-US" b="1" dirty="0"/>
          </a:p>
          <a:p>
            <a:pPr>
              <a:spcBef>
                <a:spcPct val="0"/>
              </a:spcBef>
            </a:pPr>
            <a:r>
              <a:rPr lang="en-US" b="1" dirty="0"/>
              <a:t>Additional Information: </a:t>
            </a:r>
            <a:r>
              <a:rPr lang="en-US" dirty="0"/>
              <a:t>Information in first bullet point obtained from U.S. Department of Transportation, Federal Highway Administration, </a:t>
            </a:r>
            <a:r>
              <a:rPr lang="en-US" i="1" dirty="0"/>
              <a:t>A Snapshot of Peak Summer Work Zone Activity Reported on State Road Closure and Construction Websites</a:t>
            </a:r>
            <a:r>
              <a:rPr lang="en-US" dirty="0"/>
              <a:t>. Washington, D.C., August 2002.  Information in second bullet point obtained from U.S. Department of Energy, Temporary Losses of Highway Capacity and Impacts on </a:t>
            </a:r>
            <a:r>
              <a:rPr lang="en-US" i="1" dirty="0"/>
              <a:t>Performance</a:t>
            </a:r>
            <a:r>
              <a:rPr lang="en-US" dirty="0"/>
              <a:t>, Oak Ridge National Laboratory (ORNL/TM-2002/3). May 2002. Information in third bullet point obtained U.S. Department of Transportation, Federal Highway Administration, </a:t>
            </a:r>
            <a:r>
              <a:rPr lang="en-US" i="1" dirty="0"/>
              <a:t>Moving Ahead: The American Public Speaks on Roadways and Transportation Communities</a:t>
            </a:r>
            <a:r>
              <a:rPr lang="en-US" dirty="0"/>
              <a:t>. FHWA-OP-01-017. Washington, D.C., 2001.</a:t>
            </a:r>
            <a:endParaRPr lang="en-US" b="1" dirty="0"/>
          </a:p>
          <a:p>
            <a:pPr>
              <a:spcBef>
                <a:spcPct val="0"/>
              </a:spcBef>
            </a:pPr>
            <a:r>
              <a:rPr lang="en-US" b="1" dirty="0"/>
              <a:t>Possible Problems: </a:t>
            </a:r>
            <a:r>
              <a:rPr lang="en-US" dirty="0"/>
              <a:t>No need to mention the source of the information.</a:t>
            </a:r>
          </a:p>
        </p:txBody>
      </p:sp>
    </p:spTree>
    <p:extLst>
      <p:ext uri="{BB962C8B-B14F-4D97-AF65-F5344CB8AC3E}">
        <p14:creationId xmlns:p14="http://schemas.microsoft.com/office/powerpoint/2010/main" val="8501705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a:noFill/>
          <a:ln/>
        </p:spPr>
        <p:txBody>
          <a:bodyPr/>
          <a:lstStyle/>
          <a:p>
            <a:pPr>
              <a:spcBef>
                <a:spcPct val="0"/>
              </a:spcBef>
            </a:pPr>
            <a:r>
              <a:rPr lang="en-US" b="1" dirty="0"/>
              <a:t>Key Message: </a:t>
            </a:r>
            <a:r>
              <a:rPr lang="en-US" dirty="0"/>
              <a:t>Discuss risk factors</a:t>
            </a:r>
            <a:endParaRPr lang="en-US" b="1" dirty="0"/>
          </a:p>
          <a:p>
            <a:pPr>
              <a:spcBef>
                <a:spcPct val="0"/>
              </a:spcBef>
            </a:pPr>
            <a:r>
              <a:rPr lang="en-US" b="1" dirty="0"/>
              <a:t>Est. Presentation Time: </a:t>
            </a:r>
            <a:r>
              <a:rPr lang="en-US" dirty="0"/>
              <a:t>Two minutes.</a:t>
            </a:r>
            <a:endParaRPr lang="en-US" b="1" dirty="0"/>
          </a:p>
          <a:p>
            <a:pPr>
              <a:spcBef>
                <a:spcPct val="0"/>
              </a:spcBef>
            </a:pPr>
            <a:r>
              <a:rPr lang="en-US" b="1" dirty="0"/>
              <a:t>Explanation of Cues/Builds: </a:t>
            </a:r>
            <a:r>
              <a:rPr lang="en-US" dirty="0"/>
              <a:t>None.</a:t>
            </a:r>
          </a:p>
          <a:p>
            <a:pPr>
              <a:spcBef>
                <a:spcPct val="0"/>
              </a:spcBef>
            </a:pPr>
            <a:r>
              <a:rPr lang="en-US" b="1" dirty="0"/>
              <a:t>Suggested Comments: </a:t>
            </a:r>
            <a:r>
              <a:rPr lang="en-US" dirty="0"/>
              <a:t>The risk factors that apply to all roadways are often amplified in work zones. Some risk factors are associated with drivers and we’ve already identified improvement actions in that area.  Many risk factors are within the influence of the design process:</a:t>
            </a:r>
          </a:p>
          <a:p>
            <a:pPr>
              <a:spcBef>
                <a:spcPct val="0"/>
              </a:spcBef>
              <a:buFontTx/>
              <a:buChar char="•"/>
            </a:pPr>
            <a:r>
              <a:rPr lang="en-US" dirty="0"/>
              <a:t>Confusing Information Sources – driving is an information processing task.  Work zones inherently involve additional information processing.  If information sources are confusing or even conflicting, it will degrade from driver performance.</a:t>
            </a:r>
          </a:p>
          <a:p>
            <a:pPr>
              <a:spcBef>
                <a:spcPct val="0"/>
              </a:spcBef>
              <a:buFontTx/>
              <a:buChar char="•"/>
            </a:pPr>
            <a:r>
              <a:rPr lang="en-US" dirty="0"/>
              <a:t>Distractions – Distractions can be thought of as irrelevant but compelling information.  Construction operations are interesting to observe but divert mental energy from driving.   </a:t>
            </a:r>
          </a:p>
          <a:p>
            <a:pPr>
              <a:spcBef>
                <a:spcPct val="0"/>
              </a:spcBef>
              <a:buFontTx/>
              <a:buChar char="•"/>
            </a:pPr>
            <a:r>
              <a:rPr lang="en-US" dirty="0"/>
              <a:t>Roadside Hazards – Many work zones introduce additional roadside hazards (pavement drop offs, large equipment) with limited separation.  These features are sometimes necessary for construction but run contrary to roadside design principles. </a:t>
            </a:r>
          </a:p>
          <a:p>
            <a:pPr>
              <a:spcBef>
                <a:spcPct val="0"/>
              </a:spcBef>
              <a:buFontTx/>
              <a:buChar char="•"/>
            </a:pPr>
            <a:r>
              <a:rPr lang="en-US" dirty="0"/>
              <a:t>Lack of Positive Guidance – As the complexity of the driving environment increases, drivers need additional assistance to perform successfully.  Positive guidance is the approach to providing that assistance.  If we don’t provide the guidance the probability for negative outcomes increases.</a:t>
            </a:r>
          </a:p>
          <a:p>
            <a:pPr>
              <a:spcBef>
                <a:spcPct val="0"/>
              </a:spcBef>
            </a:pPr>
            <a:r>
              <a:rPr lang="en-US" b="1" dirty="0"/>
              <a:t>Suggested Questions: </a:t>
            </a:r>
            <a:r>
              <a:rPr lang="en-US" dirty="0"/>
              <a:t>None.</a:t>
            </a:r>
          </a:p>
          <a:p>
            <a:pPr>
              <a:spcBef>
                <a:spcPct val="0"/>
              </a:spcBef>
            </a:pPr>
            <a:r>
              <a:rPr lang="en-US" b="1" dirty="0"/>
              <a:t>Additional Information: </a:t>
            </a:r>
            <a:r>
              <a:rPr lang="en-US" dirty="0"/>
              <a:t>None.</a:t>
            </a:r>
          </a:p>
          <a:p>
            <a:pPr>
              <a:spcBef>
                <a:spcPct val="0"/>
              </a:spcBef>
            </a:pPr>
            <a:r>
              <a:rPr lang="en-US" b="1" dirty="0"/>
              <a:t>Possible Problems: </a:t>
            </a:r>
            <a:r>
              <a:rPr lang="en-US" dirty="0"/>
              <a:t>None.</a:t>
            </a:r>
          </a:p>
          <a:p>
            <a:pPr>
              <a:spcBef>
                <a:spcPct val="0"/>
              </a:spcBef>
            </a:pPr>
            <a:endParaRPr lang="en-US" dirty="0"/>
          </a:p>
          <a:p>
            <a:pPr>
              <a:spcBef>
                <a:spcPct val="0"/>
              </a:spcBef>
            </a:pPr>
            <a:endParaRPr lang="en-US" dirty="0"/>
          </a:p>
        </p:txBody>
      </p:sp>
    </p:spTree>
    <p:extLst>
      <p:ext uri="{BB962C8B-B14F-4D97-AF65-F5344CB8AC3E}">
        <p14:creationId xmlns:p14="http://schemas.microsoft.com/office/powerpoint/2010/main" val="38018664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p:spPr>
        <p:txBody>
          <a:bodyPr/>
          <a:lstStyle/>
          <a:p>
            <a:pPr eaLnBrk="1" hangingPunct="1"/>
            <a:r>
              <a:rPr lang="en-US" b="1" dirty="0"/>
              <a:t>Key Message: </a:t>
            </a:r>
            <a:r>
              <a:rPr lang="en-US" sz="1400" dirty="0"/>
              <a:t>Discuss the positive side of WZ</a:t>
            </a:r>
            <a:endParaRPr lang="en-US" dirty="0"/>
          </a:p>
          <a:p>
            <a:pPr eaLnBrk="1" hangingPunct="1"/>
            <a:r>
              <a:rPr lang="en-US" b="1" dirty="0"/>
              <a:t>Est. Presentation Time: </a:t>
            </a:r>
            <a:r>
              <a:rPr lang="en-US" dirty="0"/>
              <a:t>1 minute(s)</a:t>
            </a:r>
            <a:endParaRPr lang="en-US" b="1" dirty="0"/>
          </a:p>
          <a:p>
            <a:pPr eaLnBrk="1" hangingPunct="1"/>
            <a:r>
              <a:rPr lang="en-US" b="1" dirty="0"/>
              <a:t>Explanation of Cues/Builds: </a:t>
            </a:r>
            <a:r>
              <a:rPr lang="en-US" dirty="0"/>
              <a:t>Text box appears on click</a:t>
            </a:r>
          </a:p>
          <a:p>
            <a:pPr eaLnBrk="1" hangingPunct="1"/>
            <a:r>
              <a:rPr lang="en-US" b="1" dirty="0"/>
              <a:t>Suggested Comments: </a:t>
            </a:r>
            <a:r>
              <a:rPr lang="en-US" dirty="0"/>
              <a:t>WZ are a necessity! They also have a positive side. They are a “necessary evil”!</a:t>
            </a:r>
            <a:endParaRPr lang="en-US" b="1" dirty="0"/>
          </a:p>
          <a:p>
            <a:pPr eaLnBrk="1" hangingPunct="1"/>
            <a:r>
              <a:rPr lang="en-US" b="1" dirty="0"/>
              <a:t>Suggested Questions:</a:t>
            </a:r>
            <a:r>
              <a:rPr lang="en-US" dirty="0"/>
              <a:t> None</a:t>
            </a:r>
          </a:p>
          <a:p>
            <a:pPr eaLnBrk="1" hangingPunct="1"/>
            <a:r>
              <a:rPr lang="en-US" b="1" dirty="0"/>
              <a:t>Additional Information: </a:t>
            </a:r>
            <a:r>
              <a:rPr lang="en-US" dirty="0"/>
              <a:t>Try to turn the last bullet into a discussion. </a:t>
            </a:r>
            <a:endParaRPr lang="en-US" b="1" dirty="0"/>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6254836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r>
              <a:rPr lang="en-US" b="1" dirty="0"/>
              <a:t>Key Message: </a:t>
            </a:r>
            <a:r>
              <a:rPr lang="en-US" dirty="0"/>
              <a:t>Discuss conflicting goals</a:t>
            </a:r>
            <a:endParaRPr lang="en-US" b="1" dirty="0"/>
          </a:p>
          <a:p>
            <a:r>
              <a:rPr lang="en-US" b="1" dirty="0"/>
              <a:t>Est. Presentation Time: </a:t>
            </a:r>
            <a:r>
              <a:rPr lang="en-US" dirty="0"/>
              <a:t>Two minutes.</a:t>
            </a:r>
            <a:endParaRPr lang="en-US" b="1" dirty="0"/>
          </a:p>
          <a:p>
            <a:r>
              <a:rPr lang="en-US" b="1" dirty="0"/>
              <a:t>Explanation of Cues/Builds: </a:t>
            </a:r>
            <a:r>
              <a:rPr lang="en-US" dirty="0"/>
              <a:t>Text box appears on click</a:t>
            </a:r>
          </a:p>
          <a:p>
            <a:r>
              <a:rPr lang="en-US" b="1" dirty="0"/>
              <a:t>Suggested Comments: </a:t>
            </a:r>
            <a:r>
              <a:rPr lang="en-US" dirty="0"/>
              <a:t>The more “safety” we provide, the more expensive the project will likely be. Our job is to achieve the best balance between these 2. This is not easy since these are conflicting goals. You should pull more for safety, rather than to cut costs. “Maintain traffic flow” is not mutually exclusive.  Some strategies can accommodate both safety and mobility.</a:t>
            </a:r>
            <a:endParaRPr lang="en-US" b="1" dirty="0"/>
          </a:p>
          <a:p>
            <a:r>
              <a:rPr lang="en-US" b="1" dirty="0"/>
              <a:t>Suggested Questions: </a:t>
            </a:r>
            <a:r>
              <a:rPr lang="en-US" dirty="0"/>
              <a:t>None.</a:t>
            </a:r>
          </a:p>
          <a:p>
            <a:r>
              <a:rPr lang="en-US" b="1" dirty="0"/>
              <a:t>Additional Information: </a:t>
            </a:r>
            <a:r>
              <a:rPr lang="en-US" dirty="0"/>
              <a:t>Maintaining traffic flow and maintaining maximum levels of safety are not necessarily mutually exclusive. Some strategies can do both. Make sure to mention this.</a:t>
            </a:r>
          </a:p>
          <a:p>
            <a:r>
              <a:rPr lang="en-US" b="1" dirty="0"/>
              <a:t>Possible Problems: </a:t>
            </a:r>
            <a:r>
              <a:rPr lang="en-US" dirty="0"/>
              <a:t>Turn into a discussion, if possible.</a:t>
            </a:r>
          </a:p>
          <a:p>
            <a:endParaRPr lang="en-US" dirty="0"/>
          </a:p>
          <a:p>
            <a:endParaRPr lang="en-US" dirty="0"/>
          </a:p>
          <a:p>
            <a:endParaRPr lang="en-US" dirty="0"/>
          </a:p>
        </p:txBody>
      </p:sp>
    </p:spTree>
    <p:extLst>
      <p:ext uri="{BB962C8B-B14F-4D97-AF65-F5344CB8AC3E}">
        <p14:creationId xmlns:p14="http://schemas.microsoft.com/office/powerpoint/2010/main" val="9622582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r>
              <a:rPr lang="en-US" b="1" dirty="0"/>
              <a:t>Key Message: </a:t>
            </a:r>
            <a:r>
              <a:rPr lang="en-US" dirty="0"/>
              <a:t>Discuss conflicting goals</a:t>
            </a:r>
            <a:endParaRPr lang="en-US" b="1" dirty="0"/>
          </a:p>
          <a:p>
            <a:r>
              <a:rPr lang="en-US" b="1" dirty="0"/>
              <a:t>Est. Presentation Time: </a:t>
            </a:r>
            <a:r>
              <a:rPr lang="en-US" dirty="0"/>
              <a:t>Two minutes.</a:t>
            </a:r>
            <a:endParaRPr lang="en-US" b="1" dirty="0"/>
          </a:p>
          <a:p>
            <a:r>
              <a:rPr lang="en-US" b="1" dirty="0"/>
              <a:t>Explanation of Cues/Builds: </a:t>
            </a:r>
            <a:r>
              <a:rPr lang="en-US" dirty="0"/>
              <a:t>None</a:t>
            </a:r>
          </a:p>
          <a:p>
            <a:r>
              <a:rPr lang="en-US" b="1" dirty="0"/>
              <a:t>Suggested Comments: </a:t>
            </a:r>
            <a:r>
              <a:rPr lang="en-US" dirty="0"/>
              <a:t>So this is the designer’s dilemma. What do you think is more important?</a:t>
            </a:r>
            <a:endParaRPr lang="en-US" b="1" dirty="0"/>
          </a:p>
          <a:p>
            <a:r>
              <a:rPr lang="en-US" b="1" dirty="0"/>
              <a:t>Suggested Questions: </a:t>
            </a:r>
            <a:r>
              <a:rPr lang="en-US" dirty="0"/>
              <a:t>Which is more important? Safety or cost? SAFETY!</a:t>
            </a:r>
          </a:p>
          <a:p>
            <a:r>
              <a:rPr lang="en-US" b="1" dirty="0"/>
              <a:t>Additional Information: </a:t>
            </a:r>
            <a:r>
              <a:rPr lang="en-US" dirty="0"/>
              <a:t>Try to generate discussion</a:t>
            </a:r>
          </a:p>
          <a:p>
            <a:r>
              <a:rPr lang="en-US" b="1" dirty="0"/>
              <a:t>Possible Problems: </a:t>
            </a:r>
            <a:r>
              <a:rPr lang="en-US" dirty="0"/>
              <a:t>None.</a:t>
            </a:r>
          </a:p>
          <a:p>
            <a:endParaRPr lang="en-US" dirty="0"/>
          </a:p>
        </p:txBody>
      </p:sp>
    </p:spTree>
    <p:extLst>
      <p:ext uri="{BB962C8B-B14F-4D97-AF65-F5344CB8AC3E}">
        <p14:creationId xmlns:p14="http://schemas.microsoft.com/office/powerpoint/2010/main" val="6780559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p:spPr>
        <p:txBody>
          <a:bodyPr/>
          <a:lstStyle/>
          <a:p>
            <a:r>
              <a:rPr lang="en-US" b="1" dirty="0"/>
              <a:t>Key Message: </a:t>
            </a:r>
            <a:r>
              <a:rPr lang="en-US" dirty="0"/>
              <a:t>Discuss work zone costs</a:t>
            </a:r>
            <a:endParaRPr lang="en-US" b="1" dirty="0"/>
          </a:p>
          <a:p>
            <a:r>
              <a:rPr lang="en-US" b="1" dirty="0"/>
              <a:t>Est. Presentation Time: </a:t>
            </a:r>
            <a:r>
              <a:rPr lang="en-US" dirty="0"/>
              <a:t>1 minute(s)</a:t>
            </a:r>
            <a:endParaRPr lang="en-US" b="1" dirty="0"/>
          </a:p>
          <a:p>
            <a:r>
              <a:rPr lang="en-US" b="1" dirty="0"/>
              <a:t>Explanation of Cues/Builds: </a:t>
            </a:r>
            <a:r>
              <a:rPr lang="en-US" dirty="0"/>
              <a:t>None</a:t>
            </a:r>
          </a:p>
          <a:p>
            <a:r>
              <a:rPr lang="en-US" b="1" dirty="0"/>
              <a:t>Suggested Comments: </a:t>
            </a:r>
            <a:r>
              <a:rPr lang="en-US" dirty="0"/>
              <a:t>Self explanatory. Provide examples as needed.</a:t>
            </a:r>
          </a:p>
          <a:p>
            <a:r>
              <a:rPr lang="en-US" b="1" dirty="0"/>
              <a:t>Suggested Questions:</a:t>
            </a:r>
            <a:r>
              <a:rPr lang="en-US" dirty="0"/>
              <a:t> What are the costs of highway work zones?</a:t>
            </a:r>
            <a:endParaRPr lang="en-US" b="1" dirty="0"/>
          </a:p>
          <a:p>
            <a:r>
              <a:rPr lang="en-US" b="1" dirty="0"/>
              <a:t>Additional Information: </a:t>
            </a:r>
            <a:r>
              <a:rPr lang="en-US" dirty="0"/>
              <a:t>Indirect costs are “societal”; costs to society.</a:t>
            </a:r>
          </a:p>
          <a:p>
            <a:r>
              <a:rPr lang="en-US" b="1" dirty="0"/>
              <a:t>Possible Problems: </a:t>
            </a:r>
            <a:r>
              <a:rPr lang="en-US" dirty="0"/>
              <a:t>None.</a:t>
            </a:r>
          </a:p>
          <a:p>
            <a:endParaRPr lang="en-US" dirty="0"/>
          </a:p>
        </p:txBody>
      </p:sp>
    </p:spTree>
    <p:extLst>
      <p:ext uri="{BB962C8B-B14F-4D97-AF65-F5344CB8AC3E}">
        <p14:creationId xmlns:p14="http://schemas.microsoft.com/office/powerpoint/2010/main" val="28342395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p:spPr>
        <p:txBody>
          <a:bodyPr/>
          <a:lstStyle/>
          <a:p>
            <a:r>
              <a:rPr lang="en-US" b="1" dirty="0"/>
              <a:t>Key Message: </a:t>
            </a:r>
            <a:r>
              <a:rPr lang="en-US" dirty="0"/>
              <a:t>Discuss the designer’s role</a:t>
            </a:r>
            <a:endParaRPr lang="en-US" b="1" dirty="0"/>
          </a:p>
          <a:p>
            <a:r>
              <a:rPr lang="en-US" b="1" dirty="0"/>
              <a:t>Est. Presentation Time: </a:t>
            </a:r>
            <a:r>
              <a:rPr lang="en-US" dirty="0"/>
              <a:t>1 minute(s)</a:t>
            </a:r>
            <a:endParaRPr lang="en-US" b="1" dirty="0"/>
          </a:p>
          <a:p>
            <a:r>
              <a:rPr lang="en-US" b="1" dirty="0"/>
              <a:t>Explanation of Cues/Builds: </a:t>
            </a:r>
            <a:r>
              <a:rPr lang="en-US" dirty="0"/>
              <a:t>None</a:t>
            </a:r>
          </a:p>
          <a:p>
            <a:r>
              <a:rPr lang="en-US" b="1" dirty="0"/>
              <a:t>Suggested Comments: </a:t>
            </a:r>
            <a:r>
              <a:rPr lang="en-US" dirty="0"/>
              <a:t>The designer has then a critical role: to assess the needs of the work zone users and optimize their safety and mobility. Sounds easy!</a:t>
            </a:r>
          </a:p>
          <a:p>
            <a:r>
              <a:rPr lang="en-US" b="1" dirty="0"/>
              <a:t>Suggested Questions: </a:t>
            </a:r>
            <a:r>
              <a:rPr lang="en-US" dirty="0"/>
              <a:t>Can you satisfy the needs of ALL users? No, but we should consider the needs of ALL!</a:t>
            </a:r>
          </a:p>
          <a:p>
            <a:r>
              <a:rPr lang="en-US" b="1" dirty="0"/>
              <a:t>Additional Information: </a:t>
            </a:r>
            <a:r>
              <a:rPr lang="en-US" dirty="0"/>
              <a:t>None</a:t>
            </a:r>
          </a:p>
          <a:p>
            <a:r>
              <a:rPr lang="en-US" b="1" dirty="0"/>
              <a:t>Possible Problems: </a:t>
            </a:r>
            <a:r>
              <a:rPr lang="en-US" dirty="0"/>
              <a:t>None.</a:t>
            </a:r>
          </a:p>
          <a:p>
            <a:endParaRPr lang="en-US" dirty="0"/>
          </a:p>
        </p:txBody>
      </p:sp>
    </p:spTree>
    <p:extLst>
      <p:ext uri="{BB962C8B-B14F-4D97-AF65-F5344CB8AC3E}">
        <p14:creationId xmlns:p14="http://schemas.microsoft.com/office/powerpoint/2010/main" val="14843857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r>
              <a:rPr lang="en-US" b="1" dirty="0"/>
              <a:t>Key Message: </a:t>
            </a:r>
            <a:r>
              <a:rPr lang="en-US" dirty="0"/>
              <a:t>Discuss the designer’s role</a:t>
            </a:r>
            <a:endParaRPr lang="en-US" b="1" dirty="0"/>
          </a:p>
          <a:p>
            <a:r>
              <a:rPr lang="en-US" b="1" dirty="0"/>
              <a:t>Est. Presentation Time: </a:t>
            </a:r>
            <a:r>
              <a:rPr lang="en-US" dirty="0"/>
              <a:t>1 minute(s)</a:t>
            </a:r>
            <a:endParaRPr lang="en-US" b="1" dirty="0"/>
          </a:p>
          <a:p>
            <a:r>
              <a:rPr lang="en-US" b="1" dirty="0"/>
              <a:t>Explanation of Cues/Builds: </a:t>
            </a:r>
            <a:r>
              <a:rPr lang="en-US" dirty="0"/>
              <a:t>None</a:t>
            </a:r>
          </a:p>
          <a:p>
            <a:r>
              <a:rPr lang="en-US" b="1" dirty="0"/>
              <a:t>Suggested Comments: </a:t>
            </a:r>
            <a:r>
              <a:rPr lang="en-US" dirty="0"/>
              <a:t>Your job as a designer is to take all this information, standards and guidelines and APPLY them to a specific situation utilizing your best engineering judgment and CONSIDERING the needs of ALL users.</a:t>
            </a:r>
          </a:p>
          <a:p>
            <a:r>
              <a:rPr lang="en-US" b="1" dirty="0"/>
              <a:t>Suggested Questions: </a:t>
            </a:r>
            <a:r>
              <a:rPr lang="en-US" dirty="0"/>
              <a:t>So, what is the role of the designer in all this? What is engineering judgment? (next slide)</a:t>
            </a:r>
            <a:endParaRPr lang="en-US" b="1" dirty="0"/>
          </a:p>
          <a:p>
            <a:r>
              <a:rPr lang="en-US" b="1" dirty="0"/>
              <a:t>Additional Information: </a:t>
            </a:r>
            <a:r>
              <a:rPr lang="en-US" dirty="0"/>
              <a:t>None</a:t>
            </a:r>
          </a:p>
          <a:p>
            <a:r>
              <a:rPr lang="en-US" b="1" dirty="0"/>
              <a:t>Possible Problems: </a:t>
            </a:r>
            <a:r>
              <a:rPr lang="en-US" dirty="0"/>
              <a:t>None.</a:t>
            </a:r>
          </a:p>
          <a:p>
            <a:endParaRPr lang="en-US" dirty="0"/>
          </a:p>
        </p:txBody>
      </p:sp>
    </p:spTree>
    <p:extLst>
      <p:ext uri="{BB962C8B-B14F-4D97-AF65-F5344CB8AC3E}">
        <p14:creationId xmlns:p14="http://schemas.microsoft.com/office/powerpoint/2010/main" val="38840613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p:spPr>
        <p:txBody>
          <a:bodyPr/>
          <a:lstStyle/>
          <a:p>
            <a:pPr eaLnBrk="1" hangingPunct="1"/>
            <a:r>
              <a:rPr lang="en-US" b="1" dirty="0"/>
              <a:t>Key Message: </a:t>
            </a:r>
            <a:r>
              <a:rPr lang="en-US" dirty="0"/>
              <a:t>State the module objectives</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None</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3772581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p:spPr>
        <p:txBody>
          <a:bodyPr/>
          <a:lstStyle/>
          <a:p>
            <a:r>
              <a:rPr lang="en-US" b="1" dirty="0"/>
              <a:t>Key Message: </a:t>
            </a:r>
            <a:r>
              <a:rPr lang="en-US" dirty="0"/>
              <a:t>Define Engineering Judgment</a:t>
            </a:r>
            <a:endParaRPr lang="en-US" b="1" dirty="0"/>
          </a:p>
          <a:p>
            <a:r>
              <a:rPr lang="en-US" b="1" dirty="0"/>
              <a:t>Est. Presentation Time: </a:t>
            </a:r>
            <a:r>
              <a:rPr lang="en-US" dirty="0"/>
              <a:t>1 minute(s)</a:t>
            </a:r>
            <a:endParaRPr lang="en-US" b="1" dirty="0"/>
          </a:p>
          <a:p>
            <a:r>
              <a:rPr lang="en-US" b="1" dirty="0"/>
              <a:t>Explanation of Cues/Builds: </a:t>
            </a:r>
            <a:r>
              <a:rPr lang="en-US" dirty="0"/>
              <a:t>Text box appears on click.</a:t>
            </a:r>
          </a:p>
          <a:p>
            <a:r>
              <a:rPr lang="en-US" b="1" dirty="0"/>
              <a:t>Suggested Comments: </a:t>
            </a:r>
            <a:r>
              <a:rPr lang="en-US" dirty="0"/>
              <a:t>Engineering judgment is an engineer’s evaluation of available pertinent information, and the application of appropriate principles, standards, guidance, and practices for the purpose of deciding upon the applicability, design, operation, or installation of a traffic control device. Notice that engineering judgment DOES NOT have to be documented. In other words, you don’t have to explain your reasoning. For example, say you need to extend the buffer space because of a downhill. I would extend it by 10% but you might extended by 20%. They are both right because we have different judgment!</a:t>
            </a:r>
          </a:p>
          <a:p>
            <a:r>
              <a:rPr lang="en-US" b="1" dirty="0"/>
              <a:t>Additional Information: </a:t>
            </a:r>
            <a:r>
              <a:rPr lang="en-US" dirty="0"/>
              <a:t>MUTCD Definition 64, page 14</a:t>
            </a:r>
          </a:p>
          <a:p>
            <a:r>
              <a:rPr lang="en-US" b="1" dirty="0"/>
              <a:t>Possible Problems: </a:t>
            </a:r>
            <a:r>
              <a:rPr lang="en-US" dirty="0"/>
              <a:t>None.</a:t>
            </a:r>
          </a:p>
          <a:p>
            <a:endParaRPr lang="en-US" dirty="0"/>
          </a:p>
        </p:txBody>
      </p:sp>
    </p:spTree>
    <p:extLst>
      <p:ext uri="{BB962C8B-B14F-4D97-AF65-F5344CB8AC3E}">
        <p14:creationId xmlns:p14="http://schemas.microsoft.com/office/powerpoint/2010/main" val="11964681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pPr eaLnBrk="1" hangingPunct="1"/>
            <a:r>
              <a:rPr lang="en-US" b="1" dirty="0"/>
              <a:t>Key Message: </a:t>
            </a:r>
            <a:r>
              <a:rPr lang="en-US" dirty="0"/>
              <a:t>How do we optimize safety and mobility in work zones?</a:t>
            </a:r>
            <a:endParaRPr lang="en-US" b="1" dirty="0"/>
          </a:p>
          <a:p>
            <a:pPr eaLnBrk="1" hangingPunct="1"/>
            <a:r>
              <a:rPr lang="en-US" b="1" dirty="0"/>
              <a:t>Est. Presentation Time:  </a:t>
            </a:r>
            <a:r>
              <a:rPr lang="en-US" dirty="0"/>
              <a:t>1 minute(s)</a:t>
            </a:r>
            <a:endParaRPr lang="en-US" b="1" dirty="0"/>
          </a:p>
          <a:p>
            <a:pPr eaLnBrk="1" hangingPunct="1"/>
            <a:r>
              <a:rPr lang="en-US" b="1" dirty="0"/>
              <a:t>Explanation of Cues/Builds: </a:t>
            </a:r>
            <a:r>
              <a:rPr lang="en-US" dirty="0"/>
              <a:t>None</a:t>
            </a:r>
          </a:p>
          <a:p>
            <a:pPr eaLnBrk="1" hangingPunct="1"/>
            <a:r>
              <a:rPr lang="en-US" b="1" dirty="0"/>
              <a:t>Suggested Comments: </a:t>
            </a:r>
            <a:r>
              <a:rPr lang="en-US" dirty="0"/>
              <a:t>There are multiple strategies to consider, each one with advantages and disadvantages. As a designer we must carefully study these and select the best one?</a:t>
            </a:r>
            <a:endParaRPr lang="en-US" b="1" dirty="0"/>
          </a:p>
          <a:p>
            <a:pPr eaLnBrk="1" hangingPunct="1"/>
            <a:r>
              <a:rPr lang="en-US" b="1" dirty="0"/>
              <a:t>Suggested Questions: </a:t>
            </a:r>
            <a:r>
              <a:rPr lang="en-US" dirty="0"/>
              <a:t>How do you define the “best one”? Performance? Objectives?</a:t>
            </a:r>
          </a:p>
          <a:p>
            <a:pPr eaLnBrk="1" hangingPunct="1"/>
            <a:r>
              <a:rPr lang="en-US" b="1" dirty="0"/>
              <a:t>Additional Information: </a:t>
            </a:r>
            <a:r>
              <a:rPr lang="en-US" dirty="0"/>
              <a:t>None</a:t>
            </a:r>
            <a:endParaRPr lang="en-US" b="1" dirty="0"/>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40599266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pPr eaLnBrk="1" hangingPunct="1"/>
            <a:r>
              <a:rPr lang="en-US" b="1" dirty="0"/>
              <a:t>Key Message: </a:t>
            </a:r>
            <a:r>
              <a:rPr lang="en-US" dirty="0"/>
              <a:t>Discuss Project-Level Work Zone Strategies</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All projects </a:t>
            </a:r>
            <a:r>
              <a:rPr lang="en-US" dirty="0"/>
              <a:t>require a strategy or set of strategies that will accommodate needed construction operations while maintaining acceptable transportation service. These strategies are outlined in </a:t>
            </a:r>
            <a:r>
              <a:rPr lang="en-US" b="1" dirty="0"/>
              <a:t>Transportation Management Plans (TMPs)</a:t>
            </a:r>
          </a:p>
          <a:p>
            <a:pPr eaLnBrk="1" hangingPunct="1"/>
            <a:r>
              <a:rPr lang="en-US" b="1" dirty="0"/>
              <a:t>Suggested Questions: </a:t>
            </a:r>
            <a:r>
              <a:rPr lang="en-US" dirty="0"/>
              <a:t>Where do you “present” the strategies to implement?</a:t>
            </a:r>
          </a:p>
          <a:p>
            <a:pPr eaLnBrk="1" hangingPunct="1"/>
            <a:r>
              <a:rPr lang="en-US" b="1" dirty="0"/>
              <a:t>Additional Information: </a:t>
            </a:r>
            <a:r>
              <a:rPr lang="en-US" dirty="0"/>
              <a:t>None</a:t>
            </a:r>
            <a:endParaRPr lang="en-US" b="1" dirty="0"/>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1325635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p:spPr>
        <p:txBody>
          <a:bodyPr/>
          <a:lstStyle/>
          <a:p>
            <a:pPr eaLnBrk="1" hangingPunct="1"/>
            <a:r>
              <a:rPr lang="en-US" b="1" dirty="0"/>
              <a:t>Key Message: </a:t>
            </a:r>
            <a:r>
              <a:rPr lang="en-US" dirty="0"/>
              <a:t>Introduce the TMP</a:t>
            </a:r>
            <a:endParaRPr lang="en-US" b="1" dirty="0"/>
          </a:p>
          <a:p>
            <a:pPr eaLnBrk="1" hangingPunct="1"/>
            <a:r>
              <a:rPr lang="en-US" b="1" dirty="0"/>
              <a:t>Est. Presentation Time:  </a:t>
            </a:r>
            <a:r>
              <a:rPr lang="en-US" dirty="0"/>
              <a:t>1-2 minute(s)</a:t>
            </a:r>
            <a:endParaRPr lang="en-US" b="1" dirty="0"/>
          </a:p>
          <a:p>
            <a:pPr eaLnBrk="1" hangingPunct="1"/>
            <a:r>
              <a:rPr lang="en-US" b="1" dirty="0"/>
              <a:t>Explanation of Cues/Builds: </a:t>
            </a:r>
            <a:r>
              <a:rPr lang="en-US" dirty="0"/>
              <a:t>None</a:t>
            </a:r>
          </a:p>
          <a:p>
            <a:pPr>
              <a:lnSpc>
                <a:spcPct val="90000"/>
              </a:lnSpc>
            </a:pPr>
            <a:r>
              <a:rPr lang="en-US" b="1" dirty="0"/>
              <a:t>Suggested Comments: </a:t>
            </a:r>
            <a:r>
              <a:rPr lang="en-US" dirty="0"/>
              <a:t>A TMP is basically an umbrella term for three components (next slide). Although a full TMP document is not developed until design, conducting some TMP analyses during systems planning and preliminary engineering will help ensure that the TMP development and implementation costs are included in the project budget. At this early stage, more alternatives for addressing work zone impacts are available, so a broader range of strategies can be chosen. Early TMP development will also help with scheduling and coordinating projects to minimize the cumulative work zone impacts of multiple projects along a corridor or in a region. This includes examining the adequacy of detour or alternate routes and coordinating with the agencies responsible for those routes.  Another strategy available in the earlier stages of project development is to consider work zone impacts in the evaluation and selection of design alternatives. For some projects it may be possible to choose a design alternative that alleviates many work zone impacts.  These broader strategies cross various disciplines and highlight the need for a multidisciplinary approach. For the TMP, work zone impact management strategies should be identified for both the mainline and detour routes for the selected construction phasing/staging approach(es). </a:t>
            </a:r>
          </a:p>
          <a:p>
            <a:pPr eaLnBrk="1" hangingPunct="1"/>
            <a:r>
              <a:rPr lang="en-US" b="1" dirty="0"/>
              <a:t>Suggested Questions: </a:t>
            </a:r>
            <a:r>
              <a:rPr lang="en-US" dirty="0"/>
              <a:t>What is a TMP?</a:t>
            </a:r>
          </a:p>
          <a:p>
            <a:r>
              <a:rPr lang="en-US" b="1" dirty="0"/>
              <a:t>Additional Information: </a:t>
            </a:r>
            <a:r>
              <a:rPr lang="en-US" dirty="0"/>
              <a:t>See FHWA website: http://ops.fhwa.dot.gov/wz/resources/final_rule/tmp_examples.htm</a:t>
            </a:r>
          </a:p>
          <a:p>
            <a:pPr eaLnBrk="1" hangingPunct="1"/>
            <a:r>
              <a:rPr lang="en-US" b="1" dirty="0"/>
              <a:t>Possible Problems: </a:t>
            </a:r>
            <a:r>
              <a:rPr lang="en-US" dirty="0"/>
              <a:t>Avoid getting too specific here.</a:t>
            </a:r>
          </a:p>
          <a:p>
            <a:pPr eaLnBrk="1" hangingPunct="1"/>
            <a:endParaRPr lang="en-US" dirty="0"/>
          </a:p>
        </p:txBody>
      </p:sp>
    </p:spTree>
    <p:extLst>
      <p:ext uri="{BB962C8B-B14F-4D97-AF65-F5344CB8AC3E}">
        <p14:creationId xmlns:p14="http://schemas.microsoft.com/office/powerpoint/2010/main" val="36183106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p:spPr>
        <p:txBody>
          <a:bodyPr/>
          <a:lstStyle/>
          <a:p>
            <a:pPr eaLnBrk="1" hangingPunct="1"/>
            <a:r>
              <a:rPr lang="en-US" b="1" dirty="0"/>
              <a:t>Key Message: </a:t>
            </a:r>
            <a:r>
              <a:rPr lang="en-US" dirty="0"/>
              <a:t>Introduce the TMP</a:t>
            </a:r>
            <a:endParaRPr lang="en-US" b="1" dirty="0"/>
          </a:p>
          <a:p>
            <a:pPr eaLnBrk="1" hangingPunct="1"/>
            <a:r>
              <a:rPr lang="en-US" b="1" dirty="0"/>
              <a:t>Est. Presentation Time:  </a:t>
            </a:r>
            <a:r>
              <a:rPr lang="en-US" dirty="0"/>
              <a:t>1-2 minute(s)</a:t>
            </a:r>
            <a:endParaRPr lang="en-US" b="1" dirty="0"/>
          </a:p>
          <a:p>
            <a:pPr eaLnBrk="1" hangingPunct="1"/>
            <a:r>
              <a:rPr lang="en-US" b="1" dirty="0"/>
              <a:t>Explanation of Cues/Builds: </a:t>
            </a:r>
            <a:r>
              <a:rPr lang="en-US" dirty="0"/>
              <a:t>None</a:t>
            </a:r>
          </a:p>
          <a:p>
            <a:pPr eaLnBrk="1" hangingPunct="1"/>
            <a:r>
              <a:rPr lang="en-US" b="1" dirty="0"/>
              <a:t>Suggested Comments: </a:t>
            </a:r>
            <a:r>
              <a:rPr lang="en-US" dirty="0"/>
              <a:t>A TMP lays out a set of strategies for managing the work zone impacts of a project. Because work zone objectives, needs, and issues vary from project to project, the scope, content, and degree of detail in a TMP will also vary from project to project. It is ultimately up to the agency to establish and implement TMPs that best serve the mobility and safety needs of the motoring public, construction workers, businesses, and community. Many States have already recognized the benefits of developing and implementing TMPs, or similar plans. </a:t>
            </a:r>
          </a:p>
          <a:p>
            <a:pPr eaLnBrk="1" hangingPunct="1"/>
            <a:r>
              <a:rPr lang="en-US" b="1" dirty="0"/>
              <a:t>Suggested Questions: </a:t>
            </a:r>
            <a:r>
              <a:rPr lang="en-US" dirty="0"/>
              <a:t>What is a TMP?</a:t>
            </a:r>
          </a:p>
          <a:p>
            <a:r>
              <a:rPr lang="en-US" b="1" dirty="0"/>
              <a:t>Additional Information: </a:t>
            </a:r>
            <a:r>
              <a:rPr lang="en-US" dirty="0"/>
              <a:t>See FHWA website: http://ops.fhwa.dot.gov/wz/resources/final_rule/tmp_examples.htm</a:t>
            </a:r>
          </a:p>
          <a:p>
            <a:pPr eaLnBrk="1" hangingPunct="1"/>
            <a:r>
              <a:rPr lang="en-US" b="1" dirty="0"/>
              <a:t>Possible Problems: </a:t>
            </a:r>
            <a:r>
              <a:rPr lang="en-US" dirty="0"/>
              <a:t>Avoid getting too specific here.</a:t>
            </a:r>
          </a:p>
          <a:p>
            <a:endParaRPr lang="en-US" dirty="0"/>
          </a:p>
        </p:txBody>
      </p:sp>
    </p:spTree>
    <p:extLst>
      <p:ext uri="{BB962C8B-B14F-4D97-AF65-F5344CB8AC3E}">
        <p14:creationId xmlns:p14="http://schemas.microsoft.com/office/powerpoint/2010/main" val="32850577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p:spPr>
        <p:txBody>
          <a:bodyPr/>
          <a:lstStyle/>
          <a:p>
            <a:pPr eaLnBrk="1" hangingPunct="1"/>
            <a:r>
              <a:rPr lang="en-US" b="1" dirty="0"/>
              <a:t>Key Message: </a:t>
            </a:r>
            <a:r>
              <a:rPr lang="en-US" dirty="0"/>
              <a:t>Introduce the TMP</a:t>
            </a:r>
            <a:endParaRPr lang="en-US" b="1" dirty="0"/>
          </a:p>
          <a:p>
            <a:pPr eaLnBrk="1" hangingPunct="1"/>
            <a:r>
              <a:rPr lang="en-US" b="1" dirty="0"/>
              <a:t>Est. Presentation Time:  </a:t>
            </a:r>
            <a:r>
              <a:rPr lang="en-US" dirty="0"/>
              <a:t>1-2 minute(s)</a:t>
            </a:r>
            <a:endParaRPr lang="en-US" b="1" dirty="0"/>
          </a:p>
          <a:p>
            <a:pPr eaLnBrk="1" hangingPunct="1"/>
            <a:r>
              <a:rPr lang="en-US" b="1" dirty="0"/>
              <a:t>Explanation of Cues/Builds: </a:t>
            </a:r>
            <a:r>
              <a:rPr lang="en-US" dirty="0"/>
              <a:t>None</a:t>
            </a:r>
          </a:p>
          <a:p>
            <a:pPr eaLnBrk="1" hangingPunct="1"/>
            <a:r>
              <a:rPr lang="en-US" b="1" dirty="0"/>
              <a:t>Suggested Comments: T</a:t>
            </a:r>
            <a:r>
              <a:rPr lang="en-US" dirty="0"/>
              <a:t>he Work Zone Safety and Mobility Rule states that for significant projects the State shall develop a TMP that consists of a Temporary Traffic Control (TTC) plan and addresses both Transportation Operations (TO) and Public Information (PI) components. For individual projects or classes of projects that the State determines to have less than significant work zone impacts, the TMP may consist only of a TTC plan. However, states are encouraged to also consider TO and PI issues for these projects. Most agencies have temporary traffic control (TTC) plan policies and report procedures in place for basic TMPs, in the form of traffic control plans (TCPs) or maintenance of traffic (MOT) plans.</a:t>
            </a:r>
          </a:p>
          <a:p>
            <a:pPr eaLnBrk="1" hangingPunct="1"/>
            <a:r>
              <a:rPr lang="en-US" dirty="0"/>
              <a:t>Where appropriate, the management strategies should be documented on plan sheets. Agencies may elect to develop separate sections or plans specific to the PI and/or TO strategies to distinguish them from the TTC strategies.</a:t>
            </a:r>
          </a:p>
          <a:p>
            <a:pPr eaLnBrk="1" hangingPunct="1"/>
            <a:r>
              <a:rPr lang="en-US" b="1" dirty="0"/>
              <a:t>Suggested Questions: </a:t>
            </a:r>
            <a:r>
              <a:rPr lang="en-US" dirty="0"/>
              <a:t>What are the components of a TMP?</a:t>
            </a:r>
          </a:p>
          <a:p>
            <a:r>
              <a:rPr lang="en-US" b="1" dirty="0"/>
              <a:t>Additional Information: </a:t>
            </a:r>
            <a:r>
              <a:rPr lang="en-US" dirty="0"/>
              <a:t>See FHWA website: http://ops.fhwa.dot.gov/wz/resources/final_rule/tmp_examples.htm</a:t>
            </a:r>
          </a:p>
          <a:p>
            <a:pPr eaLnBrk="1" hangingPunct="1"/>
            <a:r>
              <a:rPr lang="en-US" b="1" dirty="0"/>
              <a:t>Possible Problems: </a:t>
            </a:r>
            <a:r>
              <a:rPr lang="en-US" dirty="0"/>
              <a:t>Avoid getting too specific here.</a:t>
            </a:r>
          </a:p>
          <a:p>
            <a:endParaRPr lang="en-US" dirty="0"/>
          </a:p>
        </p:txBody>
      </p:sp>
    </p:spTree>
    <p:extLst>
      <p:ext uri="{BB962C8B-B14F-4D97-AF65-F5344CB8AC3E}">
        <p14:creationId xmlns:p14="http://schemas.microsoft.com/office/powerpoint/2010/main" val="1427583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p:spPr>
        <p:txBody>
          <a:bodyPr/>
          <a:lstStyle/>
          <a:p>
            <a:r>
              <a:rPr lang="en-US" b="1" dirty="0"/>
              <a:t>Key Message: </a:t>
            </a:r>
            <a:r>
              <a:rPr lang="en-US" dirty="0"/>
              <a:t>FHWA criteria for a significant project</a:t>
            </a:r>
            <a:endParaRPr lang="en-US" b="1" dirty="0"/>
          </a:p>
          <a:p>
            <a:r>
              <a:rPr lang="en-US" b="1" dirty="0"/>
              <a:t>Est. Presentation Time: </a:t>
            </a:r>
            <a:r>
              <a:rPr lang="en-US" dirty="0"/>
              <a:t>1 minute</a:t>
            </a:r>
            <a:endParaRPr lang="en-US" b="1" dirty="0"/>
          </a:p>
          <a:p>
            <a:r>
              <a:rPr lang="en-US" b="1" dirty="0"/>
              <a:t>Explanation of Cues/Builds:</a:t>
            </a:r>
          </a:p>
          <a:p>
            <a:r>
              <a:rPr lang="en-US" b="1" dirty="0"/>
              <a:t>Suggested Comments: </a:t>
            </a:r>
            <a:r>
              <a:rPr lang="en-US" dirty="0"/>
              <a:t>A significant project is a project that alone or in combination with other concurrent projects nearby, are anticipated to cause </a:t>
            </a:r>
            <a:r>
              <a:rPr lang="en-US" b="1" i="1" dirty="0"/>
              <a:t>sustained work zone impacts </a:t>
            </a:r>
            <a:r>
              <a:rPr lang="en-US" dirty="0"/>
              <a:t>that are greater than what is considered tolerable based on State policy and/or engineering judgment.</a:t>
            </a:r>
          </a:p>
          <a:p>
            <a:r>
              <a:rPr lang="en-US" dirty="0"/>
              <a:t>A TMP must be prepared for all federal-aid projects . Non significant projects require only a TTC plan but the PI and TO are encouraged.</a:t>
            </a:r>
          </a:p>
          <a:p>
            <a:r>
              <a:rPr lang="en-US" b="1" dirty="0"/>
              <a:t>Suggested Questions: </a:t>
            </a:r>
            <a:r>
              <a:rPr lang="en-US" dirty="0"/>
              <a:t>Do you feel this is an acceptable definition of significant project?</a:t>
            </a:r>
            <a:endParaRPr lang="en-US" b="1" dirty="0"/>
          </a:p>
          <a:p>
            <a:r>
              <a:rPr lang="en-US" b="1" dirty="0"/>
              <a:t>Additional Information: Significant Projects</a:t>
            </a:r>
            <a:r>
              <a:rPr lang="en-US" dirty="0"/>
              <a:t>: As defined in Section 630.1010 of the Rule, a significant project is one that, alone or in combination with other concurrent projects nearby is anticipated to cause sustained work zone impacts that are greater than what is considered tolerable based on State policy and/or engineering judgment.</a:t>
            </a:r>
            <a:endParaRPr lang="en-US" b="1" dirty="0"/>
          </a:p>
          <a:p>
            <a:r>
              <a:rPr lang="en-US" b="1" dirty="0"/>
              <a:t>Possible Problems: </a:t>
            </a:r>
            <a:r>
              <a:rPr lang="en-US" dirty="0"/>
              <a:t>None</a:t>
            </a:r>
          </a:p>
        </p:txBody>
      </p:sp>
    </p:spTree>
    <p:extLst>
      <p:ext uri="{BB962C8B-B14F-4D97-AF65-F5344CB8AC3E}">
        <p14:creationId xmlns:p14="http://schemas.microsoft.com/office/powerpoint/2010/main" val="32955145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p:spPr>
        <p:txBody>
          <a:bodyPr/>
          <a:lstStyle/>
          <a:p>
            <a:r>
              <a:rPr lang="en-US" b="1" dirty="0"/>
              <a:t>Key Message: </a:t>
            </a:r>
            <a:r>
              <a:rPr lang="en-US" dirty="0"/>
              <a:t>FHWA criteria for a significant project.</a:t>
            </a:r>
            <a:endParaRPr lang="en-US" b="1" dirty="0"/>
          </a:p>
          <a:p>
            <a:r>
              <a:rPr lang="en-US" b="1" dirty="0"/>
              <a:t>Est. Presentation Time: </a:t>
            </a:r>
            <a:r>
              <a:rPr lang="en-US" dirty="0"/>
              <a:t>1 minute</a:t>
            </a:r>
            <a:endParaRPr lang="en-US" b="1" dirty="0"/>
          </a:p>
          <a:p>
            <a:r>
              <a:rPr lang="en-US" b="1" dirty="0"/>
              <a:t>Explanation of Cues/Builds:</a:t>
            </a:r>
          </a:p>
          <a:p>
            <a:r>
              <a:rPr lang="en-US" b="1" dirty="0"/>
              <a:t>Suggested Comments: </a:t>
            </a:r>
            <a:r>
              <a:rPr lang="en-US" dirty="0"/>
              <a:t>All Interstate projects that are within the boundaries of a designated Transportation Management Area (TMA) that occupy a location for more than three days with either intermittent or continuous lane closures shall be considered significant. States may request an exception to these provisions if they feel a project of this type does not have significant sustained impacts. Various agencies will have different judgments about what is a tolerable impact.</a:t>
            </a:r>
          </a:p>
          <a:p>
            <a:r>
              <a:rPr lang="en-US" b="1" dirty="0"/>
              <a:t>Suggested Questions: </a:t>
            </a:r>
            <a:r>
              <a:rPr lang="en-US" dirty="0"/>
              <a:t>Do you feel this is an acceptable definition of significant project?</a:t>
            </a:r>
            <a:endParaRPr lang="en-US" b="1" dirty="0"/>
          </a:p>
          <a:p>
            <a:r>
              <a:rPr lang="en-US" b="1" dirty="0"/>
              <a:t>Additional Information: </a:t>
            </a:r>
            <a:r>
              <a:rPr lang="en-US" sz="1200" kern="1200" baseline="0" dirty="0">
                <a:solidFill>
                  <a:schemeClr val="tx1"/>
                </a:solidFill>
                <a:ea typeface="+mn-ea"/>
                <a:cs typeface="+mn-cs"/>
              </a:rPr>
              <a:t>A Transportation Management Area (TMA) is an area designated by the Secretary of Transportation, having an urbanized area population of over 200,000, or upon special request from the Governor and the MPO designated for the area.</a:t>
            </a:r>
            <a:endParaRPr lang="en-US" b="0" dirty="0"/>
          </a:p>
          <a:p>
            <a:r>
              <a:rPr lang="en-US" b="1" dirty="0"/>
              <a:t>Possible Problems: </a:t>
            </a:r>
            <a:r>
              <a:rPr lang="en-US" b="0" dirty="0"/>
              <a:t>This definition varies by State.</a:t>
            </a:r>
          </a:p>
          <a:p>
            <a:endParaRPr lang="en-US" dirty="0"/>
          </a:p>
          <a:p>
            <a:endParaRPr lang="en-US" dirty="0"/>
          </a:p>
        </p:txBody>
      </p:sp>
    </p:spTree>
    <p:extLst>
      <p:ext uri="{BB962C8B-B14F-4D97-AF65-F5344CB8AC3E}">
        <p14:creationId xmlns:p14="http://schemas.microsoft.com/office/powerpoint/2010/main" val="7742241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1" dirty="0"/>
              <a:t>Key Message: </a:t>
            </a:r>
            <a:r>
              <a:rPr lang="en-US" dirty="0"/>
              <a:t>FHWA criteria for a significant project.</a:t>
            </a:r>
            <a:endParaRPr lang="en-US" b="1" dirty="0"/>
          </a:p>
          <a:p>
            <a:r>
              <a:rPr lang="en-US" b="1" dirty="0"/>
              <a:t>Est. Presentation Time: </a:t>
            </a:r>
            <a:r>
              <a:rPr lang="en-US" dirty="0"/>
              <a:t>1 minute</a:t>
            </a:r>
            <a:endParaRPr lang="en-US" b="1" dirty="0"/>
          </a:p>
          <a:p>
            <a:r>
              <a:rPr lang="en-US" b="1" dirty="0"/>
              <a:t>Explanation of Cues/Builds:</a:t>
            </a:r>
          </a:p>
          <a:p>
            <a:r>
              <a:rPr lang="en-US" b="1" dirty="0"/>
              <a:t>Suggested Comments: </a:t>
            </a:r>
            <a:r>
              <a:rPr lang="en-US" dirty="0"/>
              <a:t>TMPs are required for ALL projects on Federal-Aid highways. What varies is the level of detail and the components of the TCP. If the project is not significant, then only a TCP is required, however agencies are encouraged (not required) to consider the TO and PI components as well.</a:t>
            </a:r>
          </a:p>
          <a:p>
            <a:r>
              <a:rPr lang="en-US" b="1" dirty="0"/>
              <a:t>Suggested Questions: </a:t>
            </a:r>
            <a:r>
              <a:rPr lang="en-US" dirty="0"/>
              <a:t>None</a:t>
            </a:r>
            <a:endParaRPr lang="en-US" b="1" dirty="0"/>
          </a:p>
          <a:p>
            <a:r>
              <a:rPr lang="en-US" b="1" dirty="0"/>
              <a:t>Additional Information: </a:t>
            </a:r>
            <a:r>
              <a:rPr lang="en-US" dirty="0"/>
              <a:t>None</a:t>
            </a:r>
          </a:p>
          <a:p>
            <a:r>
              <a:rPr lang="en-US" b="1" dirty="0"/>
              <a:t>Possible Problems: </a:t>
            </a:r>
            <a:r>
              <a:rPr lang="en-US" dirty="0"/>
              <a:t>None</a:t>
            </a:r>
            <a:endParaRPr lang="en-US" b="1" dirty="0"/>
          </a:p>
          <a:p>
            <a:endParaRPr lang="en-US" dirty="0"/>
          </a:p>
        </p:txBody>
      </p:sp>
    </p:spTree>
    <p:extLst>
      <p:ext uri="{BB962C8B-B14F-4D97-AF65-F5344CB8AC3E}">
        <p14:creationId xmlns:p14="http://schemas.microsoft.com/office/powerpoint/2010/main" val="7863968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p:spPr>
        <p:txBody>
          <a:bodyPr/>
          <a:lstStyle/>
          <a:p>
            <a:pPr eaLnBrk="1" hangingPunct="1"/>
            <a:r>
              <a:rPr lang="en-US" b="1" dirty="0"/>
              <a:t>Key Message: </a:t>
            </a:r>
            <a:r>
              <a:rPr lang="en-US" dirty="0"/>
              <a:t>Define TCP</a:t>
            </a:r>
            <a:endParaRPr lang="en-US" b="1" dirty="0"/>
          </a:p>
          <a:p>
            <a:pPr eaLnBrk="1" hangingPunct="1"/>
            <a:r>
              <a:rPr lang="en-US" b="1" dirty="0"/>
              <a:t>Est. Presentation Time:  </a:t>
            </a:r>
            <a:r>
              <a:rPr lang="en-US" dirty="0"/>
              <a:t>1-2 minute(s)</a:t>
            </a:r>
            <a:endParaRPr lang="en-US" b="1" dirty="0"/>
          </a:p>
          <a:p>
            <a:pPr eaLnBrk="1" hangingPunct="1"/>
            <a:r>
              <a:rPr lang="en-US" b="1" dirty="0"/>
              <a:t>Explanation of Cues/Builds: </a:t>
            </a:r>
            <a:r>
              <a:rPr lang="en-US" dirty="0"/>
              <a:t>None</a:t>
            </a:r>
          </a:p>
          <a:p>
            <a:pPr eaLnBrk="1" hangingPunct="1"/>
            <a:r>
              <a:rPr lang="en-US" b="1" dirty="0"/>
              <a:t>Suggested Comments: </a:t>
            </a:r>
            <a:r>
              <a:rPr lang="en-US" dirty="0"/>
              <a:t>A TCP is simply a </a:t>
            </a:r>
            <a:r>
              <a:rPr lang="en-US" b="1" dirty="0"/>
              <a:t>plan</a:t>
            </a:r>
            <a:r>
              <a:rPr lang="en-US" dirty="0"/>
              <a:t> for maintenance and </a:t>
            </a:r>
            <a:r>
              <a:rPr lang="en-US" b="1" dirty="0"/>
              <a:t>control</a:t>
            </a:r>
            <a:r>
              <a:rPr lang="en-US" dirty="0"/>
              <a:t> of </a:t>
            </a:r>
            <a:r>
              <a:rPr lang="en-US" b="1" dirty="0"/>
              <a:t>traffic</a:t>
            </a:r>
            <a:r>
              <a:rPr lang="en-US" dirty="0"/>
              <a:t> during work. It may be part of a larger umbrella term called a TMP.  </a:t>
            </a:r>
          </a:p>
          <a:p>
            <a:pPr eaLnBrk="1" hangingPunct="1"/>
            <a:r>
              <a:rPr lang="en-US" b="1" dirty="0"/>
              <a:t>Suggested Questions: </a:t>
            </a:r>
            <a:r>
              <a:rPr lang="en-US" dirty="0"/>
              <a:t>What is the TCP component?</a:t>
            </a:r>
          </a:p>
          <a:p>
            <a:r>
              <a:rPr lang="en-US" b="1" dirty="0"/>
              <a:t>Additional Information: </a:t>
            </a:r>
            <a:r>
              <a:rPr lang="en-US" dirty="0"/>
              <a:t>See MUTCD Section 6C-1. A temporary traffic control plan describes temporary traffic control measures to be used for facilitating road users through a work zone. Temporary traffic control plans play a vital role in providing continuity of safe and efficient road user flow when a work zone, incident, or other event temporarily disrupts normal road user flow. Important auxiliary provisions that cannot conveniently be specified on project plans can easily be incorporated into Special Provisions within the temporary traffic control plan. Temporary traffic control plans range in scope from being very detailed to simply referencing typical drawings contained in this Manual, standard approved highway agency drawings and manuals, or specific drawings contained in the contract documents. The degree of detail in the temporary traffic control plan depends entirely on the complexity of the situation. </a:t>
            </a:r>
          </a:p>
          <a:p>
            <a:pPr eaLnBrk="1" hangingPunct="1"/>
            <a:r>
              <a:rPr lang="en-US" b="1" dirty="0"/>
              <a:t>Possible Problems: AVOID GETTING INTO DETAILS HERE. THERE IS AN ENTIRE MODULE DEDICATED TO THESE.</a:t>
            </a:r>
            <a:endParaRPr lang="en-US" dirty="0"/>
          </a:p>
          <a:p>
            <a:endParaRPr lang="en-US" dirty="0"/>
          </a:p>
        </p:txBody>
      </p:sp>
    </p:spTree>
    <p:extLst>
      <p:ext uri="{BB962C8B-B14F-4D97-AF65-F5344CB8AC3E}">
        <p14:creationId xmlns:p14="http://schemas.microsoft.com/office/powerpoint/2010/main" val="9957214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a:ln/>
        </p:spPr>
        <p:txBody>
          <a:bodyPr/>
          <a:lstStyle/>
          <a:p>
            <a:pPr eaLnBrk="1" hangingPunct="1"/>
            <a:r>
              <a:rPr lang="en-US" b="1" dirty="0"/>
              <a:t>Key Message: </a:t>
            </a:r>
            <a:r>
              <a:rPr lang="en-US" dirty="0"/>
              <a:t>Define Work Zone “Strategies”</a:t>
            </a:r>
            <a:endParaRPr lang="en-US" b="1" dirty="0"/>
          </a:p>
          <a:p>
            <a:pPr eaLnBrk="1" hangingPunct="1"/>
            <a:r>
              <a:rPr lang="en-US" b="1" dirty="0"/>
              <a:t>Est. Presentation Time:  </a:t>
            </a:r>
            <a:r>
              <a:rPr lang="en-US" dirty="0"/>
              <a:t>1 minute(s)</a:t>
            </a:r>
            <a:endParaRPr lang="en-US" b="1" dirty="0"/>
          </a:p>
          <a:p>
            <a:pPr eaLnBrk="1" hangingPunct="1"/>
            <a:r>
              <a:rPr lang="en-US" b="1" dirty="0"/>
              <a:t>Explanation of Cues/Builds: </a:t>
            </a:r>
            <a:r>
              <a:rPr lang="en-US" dirty="0"/>
              <a:t>None</a:t>
            </a:r>
          </a:p>
          <a:p>
            <a:pPr eaLnBrk="1" hangingPunct="1"/>
            <a:r>
              <a:rPr lang="en-US" b="1" dirty="0"/>
              <a:t>Suggested Comments: </a:t>
            </a:r>
            <a:r>
              <a:rPr lang="en-US" dirty="0"/>
              <a:t>A strategy is an approach to mitigate the impacts of construction projects, while ensuring constructability. Work zone impacts management strategies are intended to minimize traffic delays, maintain or improve motorist and worker safety, and maintain access for businesses and residents. </a:t>
            </a:r>
            <a:endParaRPr lang="en-US" b="1" dirty="0"/>
          </a:p>
          <a:p>
            <a:pPr eaLnBrk="1" hangingPunct="1"/>
            <a:r>
              <a:rPr lang="en-US" b="1" dirty="0"/>
              <a:t>Suggested Questions: </a:t>
            </a:r>
            <a:r>
              <a:rPr lang="en-US" dirty="0"/>
              <a:t>What is a strategy?</a:t>
            </a:r>
          </a:p>
          <a:p>
            <a:pPr eaLnBrk="1" hangingPunct="1"/>
            <a:r>
              <a:rPr lang="en-US" b="1" dirty="0"/>
              <a:t>Additional Information: </a:t>
            </a:r>
            <a:r>
              <a:rPr lang="en-US" b="1" i="1" dirty="0"/>
              <a:t>Strategy: </a:t>
            </a:r>
            <a:r>
              <a:rPr lang="en-US" i="1" dirty="0"/>
              <a:t>an approach, method, or series of maneuvers for obtaining a specific goal or result</a:t>
            </a:r>
            <a:endParaRPr lang="en-US" b="1" dirty="0"/>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15926517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r>
              <a:rPr lang="en-US" b="1" dirty="0"/>
              <a:t>Key Message: </a:t>
            </a:r>
            <a:r>
              <a:rPr lang="en-US" dirty="0"/>
              <a:t>Discuss the PI component</a:t>
            </a:r>
          </a:p>
          <a:p>
            <a:r>
              <a:rPr lang="en-US" b="1" dirty="0"/>
              <a:t>Est. Presentation Time: </a:t>
            </a:r>
            <a:r>
              <a:rPr lang="en-US" dirty="0"/>
              <a:t>1 minute</a:t>
            </a:r>
            <a:endParaRPr lang="en-US" b="1" dirty="0"/>
          </a:p>
          <a:p>
            <a:r>
              <a:rPr lang="en-US" b="1" dirty="0"/>
              <a:t>Explanation of Cues/Builds:</a:t>
            </a:r>
          </a:p>
          <a:p>
            <a:r>
              <a:rPr lang="en-US" b="1" dirty="0"/>
              <a:t>Suggested Comments: </a:t>
            </a:r>
            <a:r>
              <a:rPr lang="en-US" dirty="0"/>
              <a:t>The public information (PI) component addresses communication with the public and concerned stakeholders, both before and during the project, about the project, what to expect in and around the work zone, and available travel alternatives. Examples of PI strategies include using brochures, web sites, radio, and/or variable message signs to disseminate this information both pre-trip and in-route.</a:t>
            </a:r>
          </a:p>
          <a:p>
            <a:r>
              <a:rPr lang="en-US" b="1" dirty="0"/>
              <a:t>Suggested Questions: </a:t>
            </a:r>
            <a:r>
              <a:rPr lang="en-US" dirty="0"/>
              <a:t>What are the results of the PI component? Turn into discussion.</a:t>
            </a:r>
          </a:p>
          <a:p>
            <a:r>
              <a:rPr lang="en-US" b="1" dirty="0"/>
              <a:t>Additional Information:</a:t>
            </a:r>
          </a:p>
          <a:p>
            <a:r>
              <a:rPr lang="en-US" b="1" dirty="0"/>
              <a:t>Possible Problems: AVOID GETTING INTO DETAILS HERE. THERE IS AN ENTIRE MODULE DEDICATED TO THESE.</a:t>
            </a:r>
          </a:p>
          <a:p>
            <a:endParaRPr lang="en-US" dirty="0"/>
          </a:p>
          <a:p>
            <a:endParaRPr lang="en-US" dirty="0"/>
          </a:p>
        </p:txBody>
      </p:sp>
    </p:spTree>
    <p:extLst>
      <p:ext uri="{BB962C8B-B14F-4D97-AF65-F5344CB8AC3E}">
        <p14:creationId xmlns:p14="http://schemas.microsoft.com/office/powerpoint/2010/main" val="32674564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r>
              <a:rPr lang="en-US" b="1" dirty="0"/>
              <a:t>Key Message: </a:t>
            </a:r>
            <a:r>
              <a:rPr lang="en-US" dirty="0"/>
              <a:t>These are the areas that must be considered in the traffic operations plan.</a:t>
            </a:r>
            <a:endParaRPr lang="en-US" b="1" dirty="0"/>
          </a:p>
          <a:p>
            <a:r>
              <a:rPr lang="en-US" b="1" dirty="0"/>
              <a:t>Est. Presentation Time: </a:t>
            </a:r>
            <a:r>
              <a:rPr lang="en-US" dirty="0"/>
              <a:t>1 minute</a:t>
            </a:r>
            <a:endParaRPr lang="en-US" b="1" dirty="0"/>
          </a:p>
          <a:p>
            <a:r>
              <a:rPr lang="en-US" b="1" dirty="0"/>
              <a:t>Explanation of Cues/Builds:</a:t>
            </a:r>
          </a:p>
          <a:p>
            <a:r>
              <a:rPr lang="en-US" b="1" dirty="0"/>
              <a:t>Suggested Comments: </a:t>
            </a:r>
            <a:r>
              <a:rPr lang="en-US" dirty="0"/>
              <a:t>TO strategies really refer to the traffic management goals we discussed above. Demand management would include shifting trips to other modes, routes or other times. Trip reductions of 20 to 25% of normal traffic have been achieved in some cases. Corridor/ network management may mean speeding up or delaying projects on alternate routes. Safety of road users on alternate routes must be assessed as well as the safety of workers and road users traversing the work zone.</a:t>
            </a:r>
          </a:p>
          <a:p>
            <a:r>
              <a:rPr lang="en-US" b="1" dirty="0"/>
              <a:t>Suggested Questions: </a:t>
            </a:r>
          </a:p>
          <a:p>
            <a:r>
              <a:rPr lang="en-US" b="1" dirty="0"/>
              <a:t>Additional Information:</a:t>
            </a:r>
          </a:p>
          <a:p>
            <a:r>
              <a:rPr lang="en-US" b="1" dirty="0"/>
              <a:t>Possible Problems: AVOID GETTING INTO DETAILS HERE. THERE IS AN ENTIRE MODULE DEDICATED TO THESE.</a:t>
            </a:r>
          </a:p>
          <a:p>
            <a:endParaRPr lang="en-US" dirty="0"/>
          </a:p>
          <a:p>
            <a:endParaRPr lang="en-US" dirty="0"/>
          </a:p>
        </p:txBody>
      </p:sp>
    </p:spTree>
    <p:extLst>
      <p:ext uri="{BB962C8B-B14F-4D97-AF65-F5344CB8AC3E}">
        <p14:creationId xmlns:p14="http://schemas.microsoft.com/office/powerpoint/2010/main" val="29857624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pPr eaLnBrk="1" hangingPunct="1"/>
            <a:r>
              <a:rPr lang="en-US" b="1" dirty="0"/>
              <a:t>Key Message: </a:t>
            </a:r>
            <a:r>
              <a:rPr lang="en-US" dirty="0"/>
              <a:t>Introduce the TMP</a:t>
            </a:r>
            <a:endParaRPr lang="en-US" b="1" dirty="0"/>
          </a:p>
          <a:p>
            <a:pPr eaLnBrk="1" hangingPunct="1"/>
            <a:r>
              <a:rPr lang="en-US" b="1" dirty="0"/>
              <a:t>Est. Presentation Time:  </a:t>
            </a:r>
            <a:r>
              <a:rPr lang="en-US" dirty="0"/>
              <a:t>1-2 minute(s)</a:t>
            </a:r>
            <a:endParaRPr lang="en-US" b="1" dirty="0"/>
          </a:p>
          <a:p>
            <a:pPr eaLnBrk="1" hangingPunct="1"/>
            <a:r>
              <a:rPr lang="en-US" b="1" dirty="0"/>
              <a:t>Explanation of Cues/Builds: </a:t>
            </a:r>
            <a:r>
              <a:rPr lang="en-US" dirty="0"/>
              <a:t>None</a:t>
            </a:r>
          </a:p>
          <a:p>
            <a:pPr eaLnBrk="1" hangingPunct="1"/>
            <a:r>
              <a:rPr lang="en-US" b="1" dirty="0"/>
              <a:t>Suggested Comments: </a:t>
            </a:r>
            <a:r>
              <a:rPr lang="en-US" dirty="0"/>
              <a:t>The level of detail will vary by State and by project. The scope, content, and level of detail of a TMP will vary based on the agency's work zone policy, the anticipated work zone impacts of the project, and whether the project is determined to be a significant project.</a:t>
            </a:r>
          </a:p>
          <a:p>
            <a:pPr eaLnBrk="1" hangingPunct="1"/>
            <a:r>
              <a:rPr lang="en-US" b="1" dirty="0"/>
              <a:t>Suggested Questions: </a:t>
            </a:r>
            <a:r>
              <a:rPr lang="en-US" dirty="0"/>
              <a:t>How much detail?</a:t>
            </a:r>
          </a:p>
          <a:p>
            <a:r>
              <a:rPr lang="en-US" b="1" dirty="0"/>
              <a:t>Additional Information: </a:t>
            </a:r>
            <a:r>
              <a:rPr lang="en-US" dirty="0"/>
              <a:t>http://ops.fhwa.dot.gov/wz/rule_guide/appc.htm</a:t>
            </a:r>
          </a:p>
          <a:p>
            <a:pPr eaLnBrk="1" hangingPunct="1"/>
            <a:r>
              <a:rPr lang="en-US" b="1" dirty="0"/>
              <a:t>Possible Problems: </a:t>
            </a:r>
            <a:r>
              <a:rPr lang="en-US" dirty="0"/>
              <a:t>Avoid getting too specific here.</a:t>
            </a:r>
          </a:p>
        </p:txBody>
      </p:sp>
    </p:spTree>
    <p:extLst>
      <p:ext uri="{BB962C8B-B14F-4D97-AF65-F5344CB8AC3E}">
        <p14:creationId xmlns:p14="http://schemas.microsoft.com/office/powerpoint/2010/main" val="7155705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p:spPr>
        <p:txBody>
          <a:bodyPr/>
          <a:lstStyle/>
          <a:p>
            <a:r>
              <a:rPr lang="en-US" b="1" dirty="0"/>
              <a:t>Key Message: </a:t>
            </a:r>
            <a:r>
              <a:rPr lang="en-US" dirty="0"/>
              <a:t>Discuss benefits of TMPs</a:t>
            </a:r>
            <a:endParaRPr lang="en-US" b="1" dirty="0"/>
          </a:p>
          <a:p>
            <a:r>
              <a:rPr lang="en-US" b="1" dirty="0"/>
              <a:t>Est. Presentation Time: </a:t>
            </a:r>
            <a:r>
              <a:rPr lang="en-US" dirty="0"/>
              <a:t>1 minute</a:t>
            </a:r>
            <a:endParaRPr lang="en-US" b="1" dirty="0"/>
          </a:p>
          <a:p>
            <a:r>
              <a:rPr lang="en-US" b="1" dirty="0"/>
              <a:t>Explanation of Cues/Builds: </a:t>
            </a:r>
            <a:r>
              <a:rPr lang="en-US" dirty="0"/>
              <a:t>None</a:t>
            </a:r>
          </a:p>
          <a:p>
            <a:r>
              <a:rPr lang="en-US" b="1" dirty="0"/>
              <a:t>Suggested Comments: </a:t>
            </a:r>
            <a:r>
              <a:rPr lang="en-US" dirty="0"/>
              <a:t>So in summary, TMPs have significant benefits. Some of them we have discussed and can be summarized here. TMP’s can:</a:t>
            </a:r>
          </a:p>
          <a:p>
            <a:r>
              <a:rPr lang="en-US" dirty="0"/>
              <a:t>-Promote more efficient and effective construction staging, duration, and costs.</a:t>
            </a:r>
          </a:p>
          <a:p>
            <a:r>
              <a:rPr lang="en-US" dirty="0"/>
              <a:t>-Improve work zone safety for construction workers and the traveling public.</a:t>
            </a:r>
          </a:p>
          <a:p>
            <a:r>
              <a:rPr lang="en-US" b="1" dirty="0"/>
              <a:t>Suggested Questions: </a:t>
            </a:r>
            <a:r>
              <a:rPr lang="en-US" dirty="0"/>
              <a:t>Do you feel TMP’s would improve work zone safety? How?</a:t>
            </a:r>
            <a:endParaRPr lang="en-US" b="1" dirty="0"/>
          </a:p>
          <a:p>
            <a:r>
              <a:rPr lang="en-US" b="1" dirty="0"/>
              <a:t>Additional Information: </a:t>
            </a:r>
          </a:p>
          <a:p>
            <a:r>
              <a:rPr lang="en-US" b="1" dirty="0"/>
              <a:t>Possible Problems: </a:t>
            </a:r>
            <a:r>
              <a:rPr lang="en-US" dirty="0"/>
              <a:t>Keep brief. Treat the following three slides as a wrap up or summary of the points discussed in this module. Avoid repeating information or stating the obvious. Convert to questions.</a:t>
            </a:r>
            <a:endParaRPr lang="en-US" b="1" dirty="0"/>
          </a:p>
          <a:p>
            <a:endParaRPr lang="en-US" dirty="0"/>
          </a:p>
        </p:txBody>
      </p:sp>
    </p:spTree>
    <p:extLst>
      <p:ext uri="{BB962C8B-B14F-4D97-AF65-F5344CB8AC3E}">
        <p14:creationId xmlns:p14="http://schemas.microsoft.com/office/powerpoint/2010/main" val="23593980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r>
              <a:rPr lang="en-US" b="1" dirty="0"/>
              <a:t>Key Message: </a:t>
            </a:r>
            <a:r>
              <a:rPr lang="en-US" dirty="0"/>
              <a:t>Discuss benefits of TMPs</a:t>
            </a:r>
            <a:endParaRPr lang="en-US" b="1" dirty="0"/>
          </a:p>
          <a:p>
            <a:r>
              <a:rPr lang="en-US" b="1" dirty="0"/>
              <a:t>Est. Presentation Time: </a:t>
            </a:r>
            <a:r>
              <a:rPr lang="en-US" dirty="0"/>
              <a:t>1 minute</a:t>
            </a:r>
            <a:endParaRPr lang="en-US" b="1" dirty="0"/>
          </a:p>
          <a:p>
            <a:r>
              <a:rPr lang="en-US" b="1" dirty="0"/>
              <a:t>Explanation of Cues/Builds:</a:t>
            </a:r>
          </a:p>
          <a:p>
            <a:r>
              <a:rPr lang="en-US" b="1" dirty="0"/>
              <a:t>Suggested Comments: </a:t>
            </a:r>
            <a:r>
              <a:rPr lang="en-US" dirty="0"/>
              <a:t>So in summary, TMPs have significant benefits. Some of them we have discussed and can be summarized here. TMP’s can:</a:t>
            </a:r>
          </a:p>
          <a:p>
            <a:r>
              <a:rPr lang="en-US" dirty="0"/>
              <a:t>-Minimize traffic and mobility impacts.</a:t>
            </a:r>
          </a:p>
          <a:p>
            <a:r>
              <a:rPr lang="en-US" dirty="0"/>
              <a:t>-Improve public awareness.</a:t>
            </a:r>
          </a:p>
          <a:p>
            <a:r>
              <a:rPr lang="en-US" dirty="0"/>
              <a:t>-Minimize impacts to local communities and businesses.</a:t>
            </a:r>
          </a:p>
          <a:p>
            <a:r>
              <a:rPr lang="en-US" dirty="0"/>
              <a:t>-Improve intra and interagency coordination.</a:t>
            </a:r>
          </a:p>
          <a:p>
            <a:r>
              <a:rPr lang="en-US" dirty="0"/>
              <a:t>-They also help address the broader safety and mobility impacts of work zones at the corridor and network levels.</a:t>
            </a:r>
          </a:p>
          <a:p>
            <a:r>
              <a:rPr lang="en-US" b="1" dirty="0"/>
              <a:t>Suggested Questions: </a:t>
            </a:r>
            <a:r>
              <a:rPr lang="en-US" dirty="0"/>
              <a:t>Do you feel TMP’s would improve work zone safety? How?</a:t>
            </a:r>
            <a:endParaRPr lang="en-US" b="1" dirty="0"/>
          </a:p>
          <a:p>
            <a:r>
              <a:rPr lang="en-US" b="1" dirty="0"/>
              <a:t>Additional Information: </a:t>
            </a:r>
          </a:p>
          <a:p>
            <a:r>
              <a:rPr lang="en-US" b="1" dirty="0"/>
              <a:t>Possible Problems: </a:t>
            </a:r>
            <a:r>
              <a:rPr lang="en-US" dirty="0"/>
              <a:t>Keep brief. Treat the following three slides as a wrap up or summary of the points discussed in this module. Avoid repeating information or stating the obvious. Convert to questions.</a:t>
            </a:r>
            <a:endParaRPr lang="en-US" b="1" dirty="0"/>
          </a:p>
          <a:p>
            <a:endParaRPr lang="en-US" dirty="0"/>
          </a:p>
        </p:txBody>
      </p:sp>
    </p:spTree>
    <p:extLst>
      <p:ext uri="{BB962C8B-B14F-4D97-AF65-F5344CB8AC3E}">
        <p14:creationId xmlns:p14="http://schemas.microsoft.com/office/powerpoint/2010/main" val="259105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r>
              <a:rPr lang="en-US" b="1" dirty="0"/>
              <a:t>Key Message: </a:t>
            </a:r>
            <a:r>
              <a:rPr lang="en-US" dirty="0"/>
              <a:t>Recap module</a:t>
            </a:r>
            <a:endParaRPr lang="en-US" b="1" dirty="0"/>
          </a:p>
          <a:p>
            <a:pPr eaLnBrk="1" hangingPunct="1"/>
            <a:r>
              <a:rPr lang="en-US" b="1" dirty="0"/>
              <a:t>Est. Presentation Time: </a:t>
            </a:r>
            <a:r>
              <a:rPr lang="en-US" dirty="0"/>
              <a:t>1</a:t>
            </a:r>
            <a:r>
              <a:rPr lang="en-US" b="1" dirty="0"/>
              <a:t> </a:t>
            </a:r>
            <a:r>
              <a:rPr lang="en-US" dirty="0"/>
              <a:t>minute(s)</a:t>
            </a:r>
            <a:endParaRPr lang="en-US" b="1" dirty="0"/>
          </a:p>
          <a:p>
            <a:pPr eaLnBrk="1" hangingPunct="1"/>
            <a:r>
              <a:rPr lang="en-US" b="1" dirty="0"/>
              <a:t>Explanation of Cues/Builds: </a:t>
            </a:r>
            <a:r>
              <a:rPr lang="en-US" dirty="0"/>
              <a:t>None</a:t>
            </a:r>
          </a:p>
          <a:p>
            <a:pPr eaLnBrk="1" hangingPunct="1"/>
            <a:r>
              <a:rPr lang="en-US" b="1" dirty="0"/>
              <a:t>Suggested Comments: </a:t>
            </a:r>
            <a:r>
              <a:rPr lang="en-US" dirty="0"/>
              <a:t>None</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Avoid telling the audience the answers to these questions. Their purpose is to gauge understanding. You may add other questions.</a:t>
            </a:r>
          </a:p>
          <a:p>
            <a:pPr eaLnBrk="1" hangingPunct="1"/>
            <a:endParaRPr lang="en-US" dirty="0"/>
          </a:p>
        </p:txBody>
      </p:sp>
    </p:spTree>
    <p:extLst>
      <p:ext uri="{BB962C8B-B14F-4D97-AF65-F5344CB8AC3E}">
        <p14:creationId xmlns:p14="http://schemas.microsoft.com/office/powerpoint/2010/main" val="228868166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Slide Image Placeholder 1"/>
          <p:cNvSpPr>
            <a:spLocks noGrp="1" noRot="1" noChangeAspect="1" noTextEdit="1"/>
          </p:cNvSpPr>
          <p:nvPr>
            <p:ph type="sldImg"/>
          </p:nvPr>
        </p:nvSpPr>
        <p:spPr bwMode="auto">
          <a:noFill/>
          <a:ln>
            <a:solidFill>
              <a:srgbClr val="000000"/>
            </a:solidFill>
            <a:miter lim="800000"/>
            <a:headEnd/>
            <a:tailEnd/>
          </a:ln>
        </p:spPr>
      </p:sp>
      <p:sp>
        <p:nvSpPr>
          <p:cNvPr id="2928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b="1" dirty="0"/>
              <a:t>Key Message: </a:t>
            </a:r>
            <a:r>
              <a:rPr lang="en-US" dirty="0"/>
              <a:t>Questions</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Let’s look at your questions.</a:t>
            </a:r>
            <a:endParaRPr lang="en-US" b="1" dirty="0"/>
          </a:p>
          <a:p>
            <a:pPr eaLnBrk="1" hangingPunct="1"/>
            <a:r>
              <a:rPr lang="en-US" b="1" dirty="0"/>
              <a:t>Suggested Questions: </a:t>
            </a:r>
            <a:r>
              <a:rPr lang="en-US" dirty="0"/>
              <a:t>Any questions before we move on?</a:t>
            </a:r>
          </a:p>
          <a:p>
            <a:pPr eaLnBrk="1" hangingPunct="1"/>
            <a:r>
              <a:rPr lang="en-US" b="1" dirty="0"/>
              <a:t>Additional Information: </a:t>
            </a:r>
            <a:r>
              <a:rPr lang="en-US" dirty="0"/>
              <a:t>None</a:t>
            </a:r>
            <a:endParaRPr lang="en-US" b="1" dirty="0"/>
          </a:p>
          <a:p>
            <a:pPr eaLnBrk="1" hangingPunct="1"/>
            <a:r>
              <a:rPr lang="en-US" b="1" dirty="0"/>
              <a:t>Possible Problems: </a:t>
            </a:r>
            <a:r>
              <a:rPr lang="en-US" b="0" dirty="0"/>
              <a:t>None</a:t>
            </a:r>
          </a:p>
          <a:p>
            <a:endParaRPr lang="en-US" dirty="0"/>
          </a:p>
        </p:txBody>
      </p:sp>
      <p:sp>
        <p:nvSpPr>
          <p:cNvPr id="108548" name="Slide Number Placeholder 3"/>
          <p:cNvSpPr>
            <a:spLocks noGrp="1"/>
          </p:cNvSpPr>
          <p:nvPr>
            <p:ph type="sldNum" sz="quarter" idx="5"/>
          </p:nvPr>
        </p:nvSpPr>
        <p:spPr bwMode="auto">
          <a:ln>
            <a:miter lim="800000"/>
            <a:headEnd/>
            <a:tailEnd/>
          </a:ln>
        </p:spPr>
        <p:txBody>
          <a:bodyPr/>
          <a:lstStyle/>
          <a:p>
            <a:pPr>
              <a:defRPr/>
            </a:pPr>
            <a:fld id="{F73E7F64-9528-4068-BB5B-24DF576B05AE}" type="slidenum">
              <a:rPr lang="en-US"/>
              <a:pPr>
                <a:defRPr/>
              </a:pPr>
              <a:t>36</a:t>
            </a:fld>
            <a:endParaRPr lang="en-US" dirty="0"/>
          </a:p>
        </p:txBody>
      </p:sp>
    </p:spTree>
    <p:extLst>
      <p:ext uri="{BB962C8B-B14F-4D97-AF65-F5344CB8AC3E}">
        <p14:creationId xmlns:p14="http://schemas.microsoft.com/office/powerpoint/2010/main" val="18288511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p:spPr>
        <p:txBody>
          <a:bodyPr/>
          <a:lstStyle/>
          <a:p>
            <a:pPr eaLnBrk="1" hangingPunct="1"/>
            <a:r>
              <a:rPr lang="en-US" b="1" dirty="0"/>
              <a:t>Key Message: </a:t>
            </a:r>
            <a:r>
              <a:rPr lang="en-US" dirty="0"/>
              <a:t>Discuss strategy considerations</a:t>
            </a:r>
            <a:endParaRPr lang="en-US" b="1" dirty="0"/>
          </a:p>
          <a:p>
            <a:pPr eaLnBrk="1" hangingPunct="1"/>
            <a:r>
              <a:rPr lang="en-US" b="1" dirty="0"/>
              <a:t>Est. Presentation Time:  </a:t>
            </a:r>
            <a:r>
              <a:rPr lang="en-US" dirty="0"/>
              <a:t>Less than 1 minute(s)</a:t>
            </a:r>
          </a:p>
          <a:p>
            <a:pPr eaLnBrk="1" hangingPunct="1"/>
            <a:r>
              <a:rPr lang="en-US" b="1" dirty="0"/>
              <a:t>Explanation of Cues/Builds: </a:t>
            </a:r>
            <a:r>
              <a:rPr lang="en-US" dirty="0"/>
              <a:t>Text box appears on click</a:t>
            </a:r>
          </a:p>
          <a:p>
            <a:r>
              <a:rPr lang="en-US" b="1" dirty="0"/>
              <a:t>Suggested Comments: </a:t>
            </a:r>
            <a:r>
              <a:rPr lang="en-US" dirty="0"/>
              <a:t>Once selected, strategies are turned into a Traffic Control Plan (TCP) and contract requirements. Both are designed to OPTIMIZE the cost and effectiveness of construction, traffic management, safety, mobility and social needs.</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Both are designed to OPTIMIZE the cost and effectiveness of construction, traffic management, safety, mobility and social needs.</a:t>
            </a:r>
          </a:p>
          <a:p>
            <a:pPr eaLnBrk="1" hangingPunct="1"/>
            <a:r>
              <a:rPr lang="en-US" b="1" dirty="0"/>
              <a:t>Possible Problems: </a:t>
            </a:r>
            <a:r>
              <a:rPr lang="en-US" dirty="0"/>
              <a:t>Keep this simple. More on this topic later.</a:t>
            </a:r>
          </a:p>
          <a:p>
            <a:endParaRPr lang="en-US" dirty="0"/>
          </a:p>
        </p:txBody>
      </p:sp>
    </p:spTree>
    <p:extLst>
      <p:ext uri="{BB962C8B-B14F-4D97-AF65-F5344CB8AC3E}">
        <p14:creationId xmlns:p14="http://schemas.microsoft.com/office/powerpoint/2010/main" val="5307124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pPr eaLnBrk="1" hangingPunct="1"/>
            <a:r>
              <a:rPr lang="en-US" b="1" dirty="0"/>
              <a:t>Key Message: </a:t>
            </a:r>
            <a:r>
              <a:rPr lang="en-US" dirty="0"/>
              <a:t>How do we optimize safety and mobility in work zones?</a:t>
            </a:r>
            <a:endParaRPr lang="en-US" b="1" dirty="0"/>
          </a:p>
          <a:p>
            <a:pPr eaLnBrk="1" hangingPunct="1"/>
            <a:r>
              <a:rPr lang="en-US" b="1" dirty="0"/>
              <a:t>Est. Presentation Time:  </a:t>
            </a:r>
            <a:r>
              <a:rPr lang="en-US" dirty="0"/>
              <a:t>1 minute(s)</a:t>
            </a:r>
            <a:endParaRPr lang="en-US" b="1" dirty="0"/>
          </a:p>
          <a:p>
            <a:pPr eaLnBrk="1" hangingPunct="1"/>
            <a:r>
              <a:rPr lang="en-US" b="1" dirty="0"/>
              <a:t>Explanation of Cues/Builds: </a:t>
            </a:r>
            <a:r>
              <a:rPr lang="en-US" dirty="0"/>
              <a:t>None</a:t>
            </a:r>
          </a:p>
          <a:p>
            <a:pPr eaLnBrk="1" hangingPunct="1"/>
            <a:r>
              <a:rPr lang="en-US" b="1" dirty="0"/>
              <a:t>Suggested Comments: </a:t>
            </a:r>
            <a:r>
              <a:rPr lang="en-US" dirty="0"/>
              <a:t>The “Strategies” become more important as the job complexity increases. The application of sound WZ strategies can reduce cost, for example, by accelerating the construction schedule.</a:t>
            </a:r>
            <a:endParaRPr lang="en-US" b="1" dirty="0"/>
          </a:p>
          <a:p>
            <a:pPr eaLnBrk="1" hangingPunct="1"/>
            <a:r>
              <a:rPr lang="en-US" b="1" dirty="0"/>
              <a:t>Suggested Questions: </a:t>
            </a:r>
            <a:r>
              <a:rPr lang="en-US" dirty="0"/>
              <a:t>Which factors impact the selection of a strategy?</a:t>
            </a:r>
          </a:p>
          <a:p>
            <a:pPr eaLnBrk="1" hangingPunct="1"/>
            <a:r>
              <a:rPr lang="en-US" b="1" dirty="0"/>
              <a:t>Additional Information: </a:t>
            </a:r>
            <a:r>
              <a:rPr lang="en-US" dirty="0"/>
              <a:t>More on this point later on during the course.</a:t>
            </a:r>
            <a:endParaRPr lang="en-US" b="1" dirty="0"/>
          </a:p>
          <a:p>
            <a:pPr eaLnBrk="1" hangingPunct="1"/>
            <a:r>
              <a:rPr lang="en-US" b="1" dirty="0"/>
              <a:t>Possible Problems: </a:t>
            </a:r>
            <a:r>
              <a:rPr lang="en-US" dirty="0"/>
              <a:t>None</a:t>
            </a:r>
          </a:p>
          <a:p>
            <a:endParaRPr lang="en-US" dirty="0"/>
          </a:p>
        </p:txBody>
      </p:sp>
      <p:sp>
        <p:nvSpPr>
          <p:cNvPr id="43012" name="Slide Number Placeholder 3"/>
          <p:cNvSpPr>
            <a:spLocks noGrp="1"/>
          </p:cNvSpPr>
          <p:nvPr>
            <p:ph type="sldNum" sz="quarter" idx="4294967295"/>
          </p:nvPr>
        </p:nvSpPr>
        <p:spPr bwMode="auto">
          <a:xfrm>
            <a:off x="3884613" y="8685213"/>
            <a:ext cx="2971800" cy="457200"/>
          </a:xfrm>
          <a:prstGeom prst="rect">
            <a:avLst/>
          </a:prstGeom>
          <a:noFill/>
          <a:ln>
            <a:miter lim="800000"/>
            <a:headEnd/>
            <a:tailEnd/>
          </a:ln>
        </p:spPr>
        <p:txBody>
          <a:bodyPr/>
          <a:lstStyle/>
          <a:p>
            <a:fld id="{CD0DEE4C-4C01-44E0-A096-835704528D4E}" type="slidenum">
              <a:rPr lang="en-US"/>
              <a:pPr/>
              <a:t>5</a:t>
            </a:fld>
            <a:endParaRPr lang="en-US" dirty="0"/>
          </a:p>
        </p:txBody>
      </p:sp>
    </p:spTree>
    <p:extLst>
      <p:ext uri="{BB962C8B-B14F-4D97-AF65-F5344CB8AC3E}">
        <p14:creationId xmlns:p14="http://schemas.microsoft.com/office/powerpoint/2010/main" val="3447943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p:spPr>
        <p:txBody>
          <a:bodyPr/>
          <a:lstStyle/>
          <a:p>
            <a:pPr eaLnBrk="1" hangingPunct="1"/>
            <a:r>
              <a:rPr lang="en-US" b="1" dirty="0"/>
              <a:t>Key Message: </a:t>
            </a:r>
            <a:r>
              <a:rPr lang="en-US" dirty="0"/>
              <a:t>How do we optimize safety and mobility in work zones?</a:t>
            </a:r>
            <a:endParaRPr lang="en-US" b="1" dirty="0"/>
          </a:p>
          <a:p>
            <a:pPr eaLnBrk="1" hangingPunct="1"/>
            <a:r>
              <a:rPr lang="en-US" b="1" dirty="0"/>
              <a:t>Est. Presentation Time:  </a:t>
            </a:r>
            <a:r>
              <a:rPr lang="en-US" dirty="0"/>
              <a:t>1 minute(s)</a:t>
            </a:r>
            <a:endParaRPr lang="en-US" b="1" dirty="0"/>
          </a:p>
          <a:p>
            <a:pPr eaLnBrk="1" hangingPunct="1"/>
            <a:r>
              <a:rPr lang="en-US" b="1" dirty="0"/>
              <a:t>Explanation of Cues/Builds: </a:t>
            </a:r>
            <a:r>
              <a:rPr lang="en-US" dirty="0"/>
              <a:t>None</a:t>
            </a:r>
          </a:p>
          <a:p>
            <a:pPr eaLnBrk="1" hangingPunct="1"/>
            <a:r>
              <a:rPr lang="en-US" b="1" dirty="0"/>
              <a:t>Suggested Comments: </a:t>
            </a:r>
            <a:r>
              <a:rPr lang="en-US" dirty="0"/>
              <a:t>Section 630.1012 of the Work Zone Safety and Mobility Rule states that </a:t>
            </a:r>
            <a:r>
              <a:rPr lang="en-US" u="sng" dirty="0"/>
              <a:t>in</a:t>
            </a:r>
            <a:r>
              <a:rPr lang="en-US" dirty="0"/>
              <a:t> all Federal-Aid highway projects the State shall develop a TMP that consists of a Temporary Traffic Control (TTC) plan and addresses both Transportation Operations (TO) and Public Information (PI) components. The required components of a TMP vary based on whether the project is “significant”.</a:t>
            </a:r>
            <a:endParaRPr lang="en-US" b="1" dirty="0"/>
          </a:p>
          <a:p>
            <a:pPr eaLnBrk="1" hangingPunct="1"/>
            <a:r>
              <a:rPr lang="en-US" b="1" dirty="0"/>
              <a:t>Suggested Questions: </a:t>
            </a:r>
            <a:r>
              <a:rPr lang="en-US" dirty="0"/>
              <a:t>Which factors impact the selection of a strategy?</a:t>
            </a:r>
          </a:p>
          <a:p>
            <a:pPr eaLnBrk="1" hangingPunct="1"/>
            <a:r>
              <a:rPr lang="en-US" b="1" dirty="0"/>
              <a:t>Additional Information: </a:t>
            </a:r>
            <a:r>
              <a:rPr lang="en-US" dirty="0"/>
              <a:t>More on this point later on during the course. 835 WZ fatalities in 2007.</a:t>
            </a:r>
            <a:endParaRPr lang="en-US" b="1" dirty="0"/>
          </a:p>
          <a:p>
            <a:pPr eaLnBrk="1" hangingPunct="1"/>
            <a:r>
              <a:rPr lang="en-US" b="1" dirty="0"/>
              <a:t>Possible Problems: </a:t>
            </a:r>
            <a:r>
              <a:rPr lang="en-US" dirty="0"/>
              <a:t>None</a:t>
            </a:r>
          </a:p>
          <a:p>
            <a:endParaRPr lang="en-US" dirty="0"/>
          </a:p>
        </p:txBody>
      </p:sp>
      <p:sp>
        <p:nvSpPr>
          <p:cNvPr id="44036" name="Slide Number Placeholder 3"/>
          <p:cNvSpPr>
            <a:spLocks noGrp="1"/>
          </p:cNvSpPr>
          <p:nvPr>
            <p:ph type="sldNum" sz="quarter" idx="4294967295"/>
          </p:nvPr>
        </p:nvSpPr>
        <p:spPr bwMode="auto">
          <a:xfrm>
            <a:off x="3884613" y="8685213"/>
            <a:ext cx="2971800" cy="457200"/>
          </a:xfrm>
          <a:prstGeom prst="rect">
            <a:avLst/>
          </a:prstGeom>
          <a:noFill/>
          <a:ln>
            <a:miter lim="800000"/>
            <a:headEnd/>
            <a:tailEnd/>
          </a:ln>
        </p:spPr>
        <p:txBody>
          <a:bodyPr/>
          <a:lstStyle/>
          <a:p>
            <a:fld id="{0441CF5B-F4E8-4C6B-BB7E-A3A43DA10FB9}" type="slidenum">
              <a:rPr lang="en-US"/>
              <a:pPr/>
              <a:t>6</a:t>
            </a:fld>
            <a:endParaRPr lang="en-US" dirty="0"/>
          </a:p>
        </p:txBody>
      </p:sp>
    </p:spTree>
    <p:extLst>
      <p:ext uri="{BB962C8B-B14F-4D97-AF65-F5344CB8AC3E}">
        <p14:creationId xmlns:p14="http://schemas.microsoft.com/office/powerpoint/2010/main" val="19297220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p:txBody>
          <a:bodyPr/>
          <a:lstStyle/>
          <a:p>
            <a:pPr>
              <a:defRPr/>
            </a:pPr>
            <a:fld id="{5BCC0C91-FD8B-4B0A-9403-85B243735592}" type="slidenum">
              <a:rPr lang="en-US"/>
              <a:pPr>
                <a:defRPr/>
              </a:pPr>
              <a:t>7</a:t>
            </a:fld>
            <a:endParaRPr lang="en-US" dirty="0"/>
          </a:p>
        </p:txBody>
      </p:sp>
      <p:sp>
        <p:nvSpPr>
          <p:cNvPr id="190467" name="Rectangle 2"/>
          <p:cNvSpPr>
            <a:spLocks noGrp="1" noRot="1" noChangeAspect="1" noChangeArrowheads="1" noTextEdit="1"/>
          </p:cNvSpPr>
          <p:nvPr>
            <p:ph type="sldImg"/>
          </p:nvPr>
        </p:nvSpPr>
        <p:spPr bwMode="auto">
          <a:xfrm>
            <a:off x="1152525" y="693738"/>
            <a:ext cx="4552950" cy="3414712"/>
          </a:xfrm>
          <a:noFill/>
          <a:ln>
            <a:solidFill>
              <a:srgbClr val="000000"/>
            </a:solidFill>
            <a:miter lim="800000"/>
            <a:headEnd/>
            <a:tailEnd/>
          </a:ln>
        </p:spPr>
      </p:sp>
      <p:sp>
        <p:nvSpPr>
          <p:cNvPr id="190468" name="Rectangle 3"/>
          <p:cNvSpPr>
            <a:spLocks noGrp="1" noChangeArrowheads="1"/>
          </p:cNvSpPr>
          <p:nvPr>
            <p:ph type="body" idx="1"/>
          </p:nvPr>
        </p:nvSpPr>
        <p:spPr bwMode="auto">
          <a:xfrm>
            <a:off x="457200" y="4343400"/>
            <a:ext cx="6019800" cy="4114800"/>
          </a:xfrm>
          <a:noFill/>
        </p:spPr>
        <p:txBody>
          <a:bodyPr wrap="square" lIns="88828" tIns="44414" rIns="88828" bIns="44414" numCol="1" anchor="t" anchorCtr="0" compatLnSpc="1">
            <a:prstTxWarp prst="textNoShape">
              <a:avLst/>
            </a:prstTxWarp>
          </a:bodyPr>
          <a:lstStyle/>
          <a:p>
            <a:pPr eaLnBrk="1" hangingPunct="1"/>
            <a:r>
              <a:rPr lang="en-US" b="1" dirty="0"/>
              <a:t>Key Message: </a:t>
            </a:r>
            <a:r>
              <a:rPr lang="en-US" dirty="0"/>
              <a:t>Quantify the safety problem in the USA and in the state</a:t>
            </a:r>
            <a:endParaRPr lang="en-US" b="1" dirty="0"/>
          </a:p>
          <a:p>
            <a:pPr eaLnBrk="1" hangingPunct="1"/>
            <a:r>
              <a:rPr lang="en-US" b="1" dirty="0"/>
              <a:t>Est. Presentation Time: </a:t>
            </a:r>
            <a:r>
              <a:rPr lang="en-US" dirty="0"/>
              <a:t>2</a:t>
            </a:r>
            <a:r>
              <a:rPr lang="en-US" b="1" dirty="0"/>
              <a:t> </a:t>
            </a:r>
            <a:r>
              <a:rPr lang="en-US" dirty="0"/>
              <a:t>minute(s)</a:t>
            </a:r>
            <a:endParaRPr lang="en-US" b="1" dirty="0"/>
          </a:p>
          <a:p>
            <a:pPr eaLnBrk="1" hangingPunct="1"/>
            <a:r>
              <a:rPr lang="en-US" b="1" dirty="0"/>
              <a:t>Explanation of Cues/Builds: </a:t>
            </a:r>
            <a:r>
              <a:rPr lang="en-US" dirty="0"/>
              <a:t>None</a:t>
            </a:r>
          </a:p>
          <a:p>
            <a:pPr eaLnBrk="1" hangingPunct="1"/>
            <a:r>
              <a:rPr lang="en-US" b="1" dirty="0"/>
              <a:t>Suggested Comments: </a:t>
            </a:r>
            <a:r>
              <a:rPr lang="en-US" dirty="0"/>
              <a:t>Traffic safety is a serious problem in the US and around the world.</a:t>
            </a:r>
          </a:p>
          <a:p>
            <a:pPr eaLnBrk="1" hangingPunct="1"/>
            <a:r>
              <a:rPr lang="en-US" b="1" dirty="0"/>
              <a:t>Suggested Questions: </a:t>
            </a:r>
            <a:r>
              <a:rPr lang="en-US" dirty="0"/>
              <a:t>Before showing the slide, may ask: How many people die in US work zones every year? After saying approximately 38,000, may say that 58,000 US soldiers were lost at the Vietnam War, or that 40,000 attend an NFL game every week. Try to relate the number to a group of people they can visualize or relate to.</a:t>
            </a:r>
          </a:p>
          <a:p>
            <a:pPr eaLnBrk="1" hangingPunct="1"/>
            <a:r>
              <a:rPr lang="en-US" b="1" dirty="0"/>
              <a:t>Additional Information: </a:t>
            </a:r>
            <a:r>
              <a:rPr lang="en-US" dirty="0"/>
              <a:t>Worker fatalities are included in the “pedestrian” category. For specific state statistics, go to https://workzonesafety.org/work-zone-data/work-zone-traffic-crash-trends-and-statistics/ </a:t>
            </a:r>
          </a:p>
          <a:p>
            <a:pPr eaLnBrk="1" hangingPunct="1"/>
            <a:r>
              <a:rPr lang="en-US" dirty="0"/>
              <a:t>Other information to be used at the discretion of the instructor.</a:t>
            </a:r>
          </a:p>
          <a:p>
            <a:pPr eaLnBrk="1" hangingPunct="1"/>
            <a:r>
              <a:rPr lang="en-US" b="1" dirty="0"/>
              <a:t>Possible Problems: </a:t>
            </a:r>
            <a:r>
              <a:rPr lang="en-US" dirty="0"/>
              <a:t>This slide reflect the LATEST known data. This is usually 1 or 2 years behind. As new data are released, we will update this slide.</a:t>
            </a:r>
          </a:p>
          <a:p>
            <a:pPr eaLnBrk="1" hangingPunct="1"/>
            <a:r>
              <a:rPr lang="en-US" b="1" dirty="0"/>
              <a:t>State 2017 Data:</a:t>
            </a:r>
          </a:p>
          <a:p>
            <a:r>
              <a:rPr lang="en-US" sz="1200" b="1" i="0" u="none" strike="noStrike" kern="1200" baseline="0" dirty="0">
                <a:solidFill>
                  <a:schemeClr val="tx1"/>
                </a:solidFill>
                <a:latin typeface="Arial" panose="020B0604020202020204" pitchFamily="34" charset="0"/>
                <a:ea typeface="+mn-ea"/>
                <a:cs typeface="+mn-cs"/>
              </a:rPr>
              <a:t>Alabama </a:t>
            </a:r>
            <a:r>
              <a:rPr lang="en-US" sz="1200" b="0" i="0" u="none" strike="noStrike" kern="1200" baseline="0" dirty="0">
                <a:solidFill>
                  <a:schemeClr val="tx1"/>
                </a:solidFill>
                <a:latin typeface="Arial" panose="020B0604020202020204" pitchFamily="34" charset="0"/>
                <a:ea typeface="+mn-ea"/>
                <a:cs typeface="+mn-cs"/>
              </a:rPr>
              <a:t>948 948</a:t>
            </a:r>
          </a:p>
          <a:p>
            <a:r>
              <a:rPr lang="en-US" sz="1200" b="1" i="0" u="none" strike="noStrike" kern="1200" baseline="0" dirty="0">
                <a:solidFill>
                  <a:schemeClr val="tx1"/>
                </a:solidFill>
                <a:latin typeface="Arial" panose="020B0604020202020204" pitchFamily="34" charset="0"/>
                <a:ea typeface="+mn-ea"/>
                <a:cs typeface="+mn-cs"/>
              </a:rPr>
              <a:t>Alaska </a:t>
            </a:r>
            <a:r>
              <a:rPr lang="en-US" sz="1200" b="0" i="0" u="none" strike="noStrike" kern="1200" baseline="0" dirty="0">
                <a:solidFill>
                  <a:schemeClr val="tx1"/>
                </a:solidFill>
                <a:latin typeface="Arial" panose="020B0604020202020204" pitchFamily="34" charset="0"/>
                <a:ea typeface="+mn-ea"/>
                <a:cs typeface="+mn-cs"/>
              </a:rPr>
              <a:t>79 79</a:t>
            </a:r>
          </a:p>
          <a:p>
            <a:r>
              <a:rPr lang="en-US" sz="1200" b="1" i="0" u="none" strike="noStrike" kern="1200" baseline="0" dirty="0">
                <a:solidFill>
                  <a:schemeClr val="tx1"/>
                </a:solidFill>
                <a:latin typeface="Arial" panose="020B0604020202020204" pitchFamily="34" charset="0"/>
                <a:ea typeface="+mn-ea"/>
                <a:cs typeface="+mn-cs"/>
              </a:rPr>
              <a:t>Arizona </a:t>
            </a:r>
            <a:r>
              <a:rPr lang="en-US" sz="1200" b="0" i="0" u="none" strike="noStrike" kern="1200" baseline="0" dirty="0">
                <a:solidFill>
                  <a:schemeClr val="tx1"/>
                </a:solidFill>
                <a:latin typeface="Arial" panose="020B0604020202020204" pitchFamily="34" charset="0"/>
                <a:ea typeface="+mn-ea"/>
                <a:cs typeface="+mn-cs"/>
              </a:rPr>
              <a:t>1000 1,000</a:t>
            </a:r>
          </a:p>
          <a:p>
            <a:r>
              <a:rPr lang="en-US" sz="1200" b="1" i="0" u="none" strike="noStrike" kern="1200" baseline="0" dirty="0">
                <a:solidFill>
                  <a:schemeClr val="tx1"/>
                </a:solidFill>
                <a:latin typeface="Arial" panose="020B0604020202020204" pitchFamily="34" charset="0"/>
                <a:ea typeface="+mn-ea"/>
                <a:cs typeface="+mn-cs"/>
              </a:rPr>
              <a:t>Arkansas </a:t>
            </a:r>
            <a:r>
              <a:rPr lang="en-US" sz="1200" b="0" i="0" u="none" strike="noStrike" kern="1200" baseline="0" dirty="0">
                <a:solidFill>
                  <a:schemeClr val="tx1"/>
                </a:solidFill>
                <a:latin typeface="Arial" panose="020B0604020202020204" pitchFamily="34" charset="0"/>
                <a:ea typeface="+mn-ea"/>
                <a:cs typeface="+mn-cs"/>
              </a:rPr>
              <a:t>493 493</a:t>
            </a:r>
          </a:p>
          <a:p>
            <a:r>
              <a:rPr lang="en-US" sz="1200" b="1" i="0" u="none" strike="noStrike" kern="1200" baseline="0" dirty="0">
                <a:solidFill>
                  <a:schemeClr val="tx1"/>
                </a:solidFill>
                <a:latin typeface="Arial" panose="020B0604020202020204" pitchFamily="34" charset="0"/>
                <a:ea typeface="+mn-ea"/>
                <a:cs typeface="+mn-cs"/>
              </a:rPr>
              <a:t>California </a:t>
            </a:r>
            <a:r>
              <a:rPr lang="en-US" sz="1200" b="0" i="0" u="none" strike="noStrike" kern="1200" baseline="0" dirty="0">
                <a:solidFill>
                  <a:schemeClr val="tx1"/>
                </a:solidFill>
                <a:latin typeface="Arial" panose="020B0604020202020204" pitchFamily="34" charset="0"/>
                <a:ea typeface="+mn-ea"/>
                <a:cs typeface="+mn-cs"/>
              </a:rPr>
              <a:t>3602 3,602</a:t>
            </a:r>
          </a:p>
          <a:p>
            <a:r>
              <a:rPr lang="en-US" sz="1200" b="1" i="0" u="none" strike="noStrike" kern="1200" baseline="0" dirty="0">
                <a:solidFill>
                  <a:schemeClr val="tx1"/>
                </a:solidFill>
                <a:latin typeface="Arial" panose="020B0604020202020204" pitchFamily="34" charset="0"/>
                <a:ea typeface="+mn-ea"/>
                <a:cs typeface="+mn-cs"/>
              </a:rPr>
              <a:t>Colorado </a:t>
            </a:r>
            <a:r>
              <a:rPr lang="en-US" sz="1200" b="0" i="0" u="none" strike="noStrike" kern="1200" baseline="0" dirty="0">
                <a:solidFill>
                  <a:schemeClr val="tx1"/>
                </a:solidFill>
                <a:latin typeface="Arial" panose="020B0604020202020204" pitchFamily="34" charset="0"/>
                <a:ea typeface="+mn-ea"/>
                <a:cs typeface="+mn-cs"/>
              </a:rPr>
              <a:t>648 648</a:t>
            </a:r>
          </a:p>
          <a:p>
            <a:r>
              <a:rPr lang="en-US" sz="1200" b="1" i="0" u="none" strike="noStrike" kern="1200" baseline="0" dirty="0">
                <a:solidFill>
                  <a:schemeClr val="tx1"/>
                </a:solidFill>
                <a:latin typeface="Arial" panose="020B0604020202020204" pitchFamily="34" charset="0"/>
                <a:ea typeface="+mn-ea"/>
                <a:cs typeface="+mn-cs"/>
              </a:rPr>
              <a:t>Connecticut </a:t>
            </a:r>
            <a:r>
              <a:rPr lang="en-US" sz="1200" b="0" i="0" u="none" strike="noStrike" kern="1200" baseline="0" dirty="0">
                <a:solidFill>
                  <a:schemeClr val="tx1"/>
                </a:solidFill>
                <a:latin typeface="Arial" panose="020B0604020202020204" pitchFamily="34" charset="0"/>
                <a:ea typeface="+mn-ea"/>
                <a:cs typeface="+mn-cs"/>
              </a:rPr>
              <a:t>278 278</a:t>
            </a:r>
          </a:p>
          <a:p>
            <a:r>
              <a:rPr lang="en-US" sz="1200" b="1" i="0" u="none" strike="noStrike" kern="1200" baseline="0" dirty="0">
                <a:solidFill>
                  <a:schemeClr val="tx1"/>
                </a:solidFill>
                <a:latin typeface="Arial" panose="020B0604020202020204" pitchFamily="34" charset="0"/>
                <a:ea typeface="+mn-ea"/>
                <a:cs typeface="+mn-cs"/>
              </a:rPr>
              <a:t>Delaware </a:t>
            </a:r>
            <a:r>
              <a:rPr lang="en-US" sz="1200" b="0" i="0" u="none" strike="noStrike" kern="1200" baseline="0" dirty="0">
                <a:solidFill>
                  <a:schemeClr val="tx1"/>
                </a:solidFill>
                <a:latin typeface="Arial" panose="020B0604020202020204" pitchFamily="34" charset="0"/>
                <a:ea typeface="+mn-ea"/>
                <a:cs typeface="+mn-cs"/>
              </a:rPr>
              <a:t>119 119</a:t>
            </a:r>
          </a:p>
          <a:p>
            <a:r>
              <a:rPr lang="en-US" sz="1200" b="1" i="0" u="none" strike="noStrike" kern="1200" baseline="0" dirty="0">
                <a:solidFill>
                  <a:schemeClr val="tx1"/>
                </a:solidFill>
                <a:latin typeface="Arial" panose="020B0604020202020204" pitchFamily="34" charset="0"/>
                <a:ea typeface="+mn-ea"/>
                <a:cs typeface="+mn-cs"/>
              </a:rPr>
              <a:t>District of Columbia </a:t>
            </a:r>
            <a:r>
              <a:rPr lang="en-US" sz="1200" b="0" i="0" u="none" strike="noStrike" kern="1200" baseline="0" dirty="0">
                <a:solidFill>
                  <a:schemeClr val="tx1"/>
                </a:solidFill>
                <a:latin typeface="Arial" panose="020B0604020202020204" pitchFamily="34" charset="0"/>
                <a:ea typeface="+mn-ea"/>
                <a:cs typeface="+mn-cs"/>
              </a:rPr>
              <a:t>31 31</a:t>
            </a:r>
          </a:p>
          <a:p>
            <a:r>
              <a:rPr lang="en-US" sz="1200" b="1" i="0" u="none" strike="noStrike" kern="1200" baseline="0" dirty="0">
                <a:solidFill>
                  <a:schemeClr val="tx1"/>
                </a:solidFill>
                <a:latin typeface="Arial" panose="020B0604020202020204" pitchFamily="34" charset="0"/>
                <a:ea typeface="+mn-ea"/>
                <a:cs typeface="+mn-cs"/>
              </a:rPr>
              <a:t>Florida </a:t>
            </a:r>
            <a:r>
              <a:rPr lang="en-US" sz="1200" b="0" i="0" u="none" strike="noStrike" kern="1200" baseline="0" dirty="0">
                <a:solidFill>
                  <a:schemeClr val="tx1"/>
                </a:solidFill>
                <a:latin typeface="Arial" panose="020B0604020202020204" pitchFamily="34" charset="0"/>
                <a:ea typeface="+mn-ea"/>
                <a:cs typeface="+mn-cs"/>
              </a:rPr>
              <a:t>3112 3,112</a:t>
            </a:r>
          </a:p>
          <a:p>
            <a:r>
              <a:rPr lang="en-US" sz="1200" b="1" i="0" u="none" strike="noStrike" kern="1200" baseline="0" dirty="0">
                <a:solidFill>
                  <a:schemeClr val="tx1"/>
                </a:solidFill>
                <a:latin typeface="Arial" panose="020B0604020202020204" pitchFamily="34" charset="0"/>
                <a:ea typeface="+mn-ea"/>
                <a:cs typeface="+mn-cs"/>
              </a:rPr>
              <a:t>Georgia </a:t>
            </a:r>
            <a:r>
              <a:rPr lang="en-US" sz="1200" b="0" i="0" u="none" strike="noStrike" kern="1200" baseline="0" dirty="0">
                <a:solidFill>
                  <a:schemeClr val="tx1"/>
                </a:solidFill>
                <a:latin typeface="Arial" panose="020B0604020202020204" pitchFamily="34" charset="0"/>
                <a:ea typeface="+mn-ea"/>
                <a:cs typeface="+mn-cs"/>
              </a:rPr>
              <a:t>1540 1,540</a:t>
            </a:r>
          </a:p>
          <a:p>
            <a:r>
              <a:rPr lang="en-US" sz="1200" b="1" i="0" u="none" strike="noStrike" kern="1200" baseline="0" dirty="0">
                <a:solidFill>
                  <a:schemeClr val="tx1"/>
                </a:solidFill>
                <a:latin typeface="Arial" panose="020B0604020202020204" pitchFamily="34" charset="0"/>
                <a:ea typeface="+mn-ea"/>
                <a:cs typeface="+mn-cs"/>
              </a:rPr>
              <a:t>Hawaii </a:t>
            </a:r>
            <a:r>
              <a:rPr lang="en-US" sz="1200" b="0" i="0" u="none" strike="noStrike" kern="1200" baseline="0" dirty="0">
                <a:solidFill>
                  <a:schemeClr val="tx1"/>
                </a:solidFill>
                <a:latin typeface="Arial" panose="020B0604020202020204" pitchFamily="34" charset="0"/>
                <a:ea typeface="+mn-ea"/>
                <a:cs typeface="+mn-cs"/>
              </a:rPr>
              <a:t>107 107</a:t>
            </a:r>
          </a:p>
          <a:p>
            <a:r>
              <a:rPr lang="en-US" sz="1200" b="1" i="0" u="none" strike="noStrike" kern="1200" baseline="0" dirty="0">
                <a:solidFill>
                  <a:schemeClr val="tx1"/>
                </a:solidFill>
                <a:latin typeface="Arial" panose="020B0604020202020204" pitchFamily="34" charset="0"/>
                <a:ea typeface="+mn-ea"/>
                <a:cs typeface="+mn-cs"/>
              </a:rPr>
              <a:t>Idaho </a:t>
            </a:r>
            <a:r>
              <a:rPr lang="en-US" sz="1200" b="0" i="0" u="none" strike="noStrike" kern="1200" baseline="0" dirty="0">
                <a:solidFill>
                  <a:schemeClr val="tx1"/>
                </a:solidFill>
                <a:latin typeface="Arial" panose="020B0604020202020204" pitchFamily="34" charset="0"/>
                <a:ea typeface="+mn-ea"/>
                <a:cs typeface="+mn-cs"/>
              </a:rPr>
              <a:t>244 244</a:t>
            </a:r>
          </a:p>
          <a:p>
            <a:r>
              <a:rPr lang="en-US" sz="1200" b="1" i="0" u="none" strike="noStrike" kern="1200" baseline="0" dirty="0">
                <a:solidFill>
                  <a:schemeClr val="tx1"/>
                </a:solidFill>
                <a:latin typeface="Arial" panose="020B0604020202020204" pitchFamily="34" charset="0"/>
                <a:ea typeface="+mn-ea"/>
                <a:cs typeface="+mn-cs"/>
              </a:rPr>
              <a:t>Illinois </a:t>
            </a:r>
            <a:r>
              <a:rPr lang="en-US" sz="1200" b="0" i="0" u="none" strike="noStrike" kern="1200" baseline="0" dirty="0">
                <a:solidFill>
                  <a:schemeClr val="tx1"/>
                </a:solidFill>
                <a:latin typeface="Arial" panose="020B0604020202020204" pitchFamily="34" charset="0"/>
                <a:ea typeface="+mn-ea"/>
                <a:cs typeface="+mn-cs"/>
              </a:rPr>
              <a:t>1097 1,097</a:t>
            </a:r>
          </a:p>
          <a:p>
            <a:r>
              <a:rPr lang="en-US" sz="1200" b="1" i="0" u="none" strike="noStrike" kern="1200" baseline="0" dirty="0">
                <a:solidFill>
                  <a:schemeClr val="tx1"/>
                </a:solidFill>
                <a:latin typeface="Arial" panose="020B0604020202020204" pitchFamily="34" charset="0"/>
                <a:ea typeface="+mn-ea"/>
                <a:cs typeface="+mn-cs"/>
              </a:rPr>
              <a:t>Indiana </a:t>
            </a:r>
            <a:r>
              <a:rPr lang="en-US" sz="1200" b="0" i="0" u="none" strike="noStrike" kern="1200" baseline="0" dirty="0">
                <a:solidFill>
                  <a:schemeClr val="tx1"/>
                </a:solidFill>
                <a:latin typeface="Arial" panose="020B0604020202020204" pitchFamily="34" charset="0"/>
                <a:ea typeface="+mn-ea"/>
                <a:cs typeface="+mn-cs"/>
              </a:rPr>
              <a:t>914 914</a:t>
            </a:r>
          </a:p>
          <a:p>
            <a:r>
              <a:rPr lang="en-US" sz="1200" b="1" i="0" u="none" strike="noStrike" kern="1200" baseline="0" dirty="0">
                <a:solidFill>
                  <a:schemeClr val="tx1"/>
                </a:solidFill>
                <a:latin typeface="Arial" panose="020B0604020202020204" pitchFamily="34" charset="0"/>
                <a:ea typeface="+mn-ea"/>
                <a:cs typeface="+mn-cs"/>
              </a:rPr>
              <a:t>Iowa </a:t>
            </a:r>
            <a:r>
              <a:rPr lang="en-US" sz="1200" b="0" i="0" u="none" strike="noStrike" kern="1200" baseline="0" dirty="0">
                <a:solidFill>
                  <a:schemeClr val="tx1"/>
                </a:solidFill>
                <a:latin typeface="Arial" panose="020B0604020202020204" pitchFamily="34" charset="0"/>
                <a:ea typeface="+mn-ea"/>
                <a:cs typeface="+mn-cs"/>
              </a:rPr>
              <a:t>330 330</a:t>
            </a:r>
          </a:p>
          <a:p>
            <a:r>
              <a:rPr lang="en-US" sz="1200" b="1" i="0" u="none" strike="noStrike" kern="1200" baseline="0" dirty="0">
                <a:solidFill>
                  <a:schemeClr val="tx1"/>
                </a:solidFill>
                <a:latin typeface="Arial" panose="020B0604020202020204" pitchFamily="34" charset="0"/>
                <a:ea typeface="+mn-ea"/>
                <a:cs typeface="+mn-cs"/>
              </a:rPr>
              <a:t>Kansas </a:t>
            </a:r>
            <a:r>
              <a:rPr lang="en-US" sz="1200" b="0" i="0" u="none" strike="noStrike" kern="1200" baseline="0" dirty="0">
                <a:solidFill>
                  <a:schemeClr val="tx1"/>
                </a:solidFill>
                <a:latin typeface="Arial" panose="020B0604020202020204" pitchFamily="34" charset="0"/>
                <a:ea typeface="+mn-ea"/>
                <a:cs typeface="+mn-cs"/>
              </a:rPr>
              <a:t>461 461</a:t>
            </a:r>
          </a:p>
          <a:p>
            <a:r>
              <a:rPr lang="en-US" sz="1200" b="1" i="0" u="none" strike="noStrike" kern="1200" baseline="0" dirty="0">
                <a:solidFill>
                  <a:schemeClr val="tx1"/>
                </a:solidFill>
                <a:latin typeface="Arial" panose="020B0604020202020204" pitchFamily="34" charset="0"/>
                <a:ea typeface="+mn-ea"/>
                <a:cs typeface="+mn-cs"/>
              </a:rPr>
              <a:t>Kentucky </a:t>
            </a:r>
            <a:r>
              <a:rPr lang="en-US" sz="1200" b="0" i="0" u="none" strike="noStrike" kern="1200" baseline="0" dirty="0">
                <a:solidFill>
                  <a:schemeClr val="tx1"/>
                </a:solidFill>
                <a:latin typeface="Arial" panose="020B0604020202020204" pitchFamily="34" charset="0"/>
                <a:ea typeface="+mn-ea"/>
                <a:cs typeface="+mn-cs"/>
              </a:rPr>
              <a:t>782 782</a:t>
            </a:r>
          </a:p>
          <a:p>
            <a:r>
              <a:rPr lang="en-US" sz="1200" b="1" i="0" u="none" strike="noStrike" kern="1200" baseline="0" dirty="0">
                <a:solidFill>
                  <a:schemeClr val="tx1"/>
                </a:solidFill>
                <a:latin typeface="Arial" panose="020B0604020202020204" pitchFamily="34" charset="0"/>
                <a:ea typeface="+mn-ea"/>
                <a:cs typeface="+mn-cs"/>
              </a:rPr>
              <a:t>Louisiana </a:t>
            </a:r>
            <a:r>
              <a:rPr lang="en-US" sz="1200" b="0" i="0" u="none" strike="noStrike" kern="1200" baseline="0" dirty="0">
                <a:solidFill>
                  <a:schemeClr val="tx1"/>
                </a:solidFill>
                <a:latin typeface="Arial" panose="020B0604020202020204" pitchFamily="34" charset="0"/>
                <a:ea typeface="+mn-ea"/>
                <a:cs typeface="+mn-cs"/>
              </a:rPr>
              <a:t>760 760</a:t>
            </a:r>
          </a:p>
          <a:p>
            <a:r>
              <a:rPr lang="en-US" sz="1200" b="1" i="0" u="none" strike="noStrike" kern="1200" baseline="0" dirty="0">
                <a:solidFill>
                  <a:schemeClr val="tx1"/>
                </a:solidFill>
                <a:latin typeface="Arial" panose="020B0604020202020204" pitchFamily="34" charset="0"/>
                <a:ea typeface="+mn-ea"/>
                <a:cs typeface="+mn-cs"/>
              </a:rPr>
              <a:t>Maine </a:t>
            </a:r>
            <a:r>
              <a:rPr lang="en-US" sz="1200" b="0" i="0" u="none" strike="noStrike" kern="1200" baseline="0" dirty="0">
                <a:solidFill>
                  <a:schemeClr val="tx1"/>
                </a:solidFill>
                <a:latin typeface="Arial" panose="020B0604020202020204" pitchFamily="34" charset="0"/>
                <a:ea typeface="+mn-ea"/>
                <a:cs typeface="+mn-cs"/>
              </a:rPr>
              <a:t>172 172</a:t>
            </a:r>
          </a:p>
          <a:p>
            <a:r>
              <a:rPr lang="en-US" sz="1200" b="1" i="0" u="none" strike="noStrike" kern="1200" baseline="0" dirty="0">
                <a:solidFill>
                  <a:schemeClr val="tx1"/>
                </a:solidFill>
                <a:latin typeface="Arial" panose="020B0604020202020204" pitchFamily="34" charset="0"/>
                <a:ea typeface="+mn-ea"/>
                <a:cs typeface="+mn-cs"/>
              </a:rPr>
              <a:t>Maryland </a:t>
            </a:r>
            <a:r>
              <a:rPr lang="en-US" sz="1200" b="0" i="0" u="none" strike="noStrike" kern="1200" baseline="0" dirty="0">
                <a:solidFill>
                  <a:schemeClr val="tx1"/>
                </a:solidFill>
                <a:latin typeface="Arial" panose="020B0604020202020204" pitchFamily="34" charset="0"/>
                <a:ea typeface="+mn-ea"/>
                <a:cs typeface="+mn-cs"/>
              </a:rPr>
              <a:t>550 550</a:t>
            </a:r>
          </a:p>
          <a:p>
            <a:r>
              <a:rPr lang="en-US" sz="1200" b="1" i="0" u="none" strike="noStrike" kern="1200" baseline="0" dirty="0">
                <a:solidFill>
                  <a:schemeClr val="tx1"/>
                </a:solidFill>
                <a:latin typeface="Arial" panose="020B0604020202020204" pitchFamily="34" charset="0"/>
                <a:ea typeface="+mn-ea"/>
                <a:cs typeface="+mn-cs"/>
              </a:rPr>
              <a:t>Massachusetts </a:t>
            </a:r>
            <a:r>
              <a:rPr lang="en-US" sz="1200" b="0" i="0" u="none" strike="noStrike" kern="1200" baseline="0" dirty="0">
                <a:solidFill>
                  <a:schemeClr val="tx1"/>
                </a:solidFill>
                <a:latin typeface="Arial" panose="020B0604020202020204" pitchFamily="34" charset="0"/>
                <a:ea typeface="+mn-ea"/>
                <a:cs typeface="+mn-cs"/>
              </a:rPr>
              <a:t>350 350</a:t>
            </a:r>
          </a:p>
          <a:p>
            <a:r>
              <a:rPr lang="en-US" sz="1200" b="1" i="0" u="none" strike="noStrike" kern="1200" baseline="0" dirty="0">
                <a:solidFill>
                  <a:schemeClr val="tx1"/>
                </a:solidFill>
                <a:latin typeface="Arial" panose="020B0604020202020204" pitchFamily="34" charset="0"/>
                <a:ea typeface="+mn-ea"/>
                <a:cs typeface="+mn-cs"/>
              </a:rPr>
              <a:t>Michigan </a:t>
            </a:r>
            <a:r>
              <a:rPr lang="en-US" sz="1200" b="0" i="0" u="none" strike="noStrike" kern="1200" baseline="0" dirty="0">
                <a:solidFill>
                  <a:schemeClr val="tx1"/>
                </a:solidFill>
                <a:latin typeface="Arial" panose="020B0604020202020204" pitchFamily="34" charset="0"/>
                <a:ea typeface="+mn-ea"/>
                <a:cs typeface="+mn-cs"/>
              </a:rPr>
              <a:t>1030 1,030</a:t>
            </a:r>
          </a:p>
          <a:p>
            <a:r>
              <a:rPr lang="en-US" sz="1200" b="1" i="0" u="none" strike="noStrike" kern="1200" baseline="0" dirty="0">
                <a:solidFill>
                  <a:schemeClr val="tx1"/>
                </a:solidFill>
                <a:latin typeface="Arial" panose="020B0604020202020204" pitchFamily="34" charset="0"/>
                <a:ea typeface="+mn-ea"/>
                <a:cs typeface="+mn-cs"/>
              </a:rPr>
              <a:t>Minnesota </a:t>
            </a:r>
            <a:r>
              <a:rPr lang="en-US" sz="1200" b="0" i="0" u="none" strike="noStrike" kern="1200" baseline="0" dirty="0">
                <a:solidFill>
                  <a:schemeClr val="tx1"/>
                </a:solidFill>
                <a:latin typeface="Arial" panose="020B0604020202020204" pitchFamily="34" charset="0"/>
                <a:ea typeface="+mn-ea"/>
                <a:cs typeface="+mn-cs"/>
              </a:rPr>
              <a:t>357 357</a:t>
            </a:r>
          </a:p>
          <a:p>
            <a:r>
              <a:rPr lang="en-US" sz="1200" b="1" i="0" u="none" strike="noStrike" kern="1200" baseline="0" dirty="0">
                <a:solidFill>
                  <a:schemeClr val="tx1"/>
                </a:solidFill>
                <a:latin typeface="Arial" panose="020B0604020202020204" pitchFamily="34" charset="0"/>
                <a:ea typeface="+mn-ea"/>
                <a:cs typeface="+mn-cs"/>
              </a:rPr>
              <a:t>Mississippi </a:t>
            </a:r>
            <a:r>
              <a:rPr lang="en-US" sz="1200" b="0" i="0" u="none" strike="noStrike" kern="1200" baseline="0" dirty="0">
                <a:solidFill>
                  <a:schemeClr val="tx1"/>
                </a:solidFill>
                <a:latin typeface="Arial" panose="020B0604020202020204" pitchFamily="34" charset="0"/>
                <a:ea typeface="+mn-ea"/>
                <a:cs typeface="+mn-cs"/>
              </a:rPr>
              <a:t>690 690</a:t>
            </a:r>
          </a:p>
          <a:p>
            <a:r>
              <a:rPr lang="en-US" sz="1200" b="1" i="0" u="none" strike="noStrike" kern="1200" baseline="0" dirty="0">
                <a:solidFill>
                  <a:schemeClr val="tx1"/>
                </a:solidFill>
                <a:latin typeface="Arial" panose="020B0604020202020204" pitchFamily="34" charset="0"/>
                <a:ea typeface="+mn-ea"/>
                <a:cs typeface="+mn-cs"/>
              </a:rPr>
              <a:t>Missouri </a:t>
            </a:r>
            <a:r>
              <a:rPr lang="en-US" sz="1200" b="0" i="0" u="none" strike="noStrike" kern="1200" baseline="0" dirty="0">
                <a:solidFill>
                  <a:schemeClr val="tx1"/>
                </a:solidFill>
                <a:latin typeface="Arial" panose="020B0604020202020204" pitchFamily="34" charset="0"/>
                <a:ea typeface="+mn-ea"/>
                <a:cs typeface="+mn-cs"/>
              </a:rPr>
              <a:t>930 930</a:t>
            </a:r>
          </a:p>
          <a:p>
            <a:r>
              <a:rPr lang="en-US" sz="1200" b="1" i="0" u="none" strike="noStrike" kern="1200" baseline="0" dirty="0">
                <a:solidFill>
                  <a:schemeClr val="tx1"/>
                </a:solidFill>
                <a:latin typeface="Arial" panose="020B0604020202020204" pitchFamily="34" charset="0"/>
                <a:ea typeface="+mn-ea"/>
                <a:cs typeface="+mn-cs"/>
              </a:rPr>
              <a:t>Montana </a:t>
            </a:r>
            <a:r>
              <a:rPr lang="en-US" sz="1200" b="0" i="0" u="none" strike="noStrike" kern="1200" baseline="0" dirty="0">
                <a:solidFill>
                  <a:schemeClr val="tx1"/>
                </a:solidFill>
                <a:latin typeface="Arial" panose="020B0604020202020204" pitchFamily="34" charset="0"/>
                <a:ea typeface="+mn-ea"/>
                <a:cs typeface="+mn-cs"/>
              </a:rPr>
              <a:t>186 186</a:t>
            </a:r>
          </a:p>
          <a:p>
            <a:r>
              <a:rPr lang="en-US" sz="1200" b="1" i="0" u="none" strike="noStrike" kern="1200" baseline="0" dirty="0">
                <a:solidFill>
                  <a:schemeClr val="tx1"/>
                </a:solidFill>
                <a:latin typeface="Arial" panose="020B0604020202020204" pitchFamily="34" charset="0"/>
                <a:ea typeface="+mn-ea"/>
                <a:cs typeface="+mn-cs"/>
              </a:rPr>
              <a:t>Nebraska </a:t>
            </a:r>
            <a:r>
              <a:rPr lang="en-US" sz="1200" b="0" i="0" u="none" strike="noStrike" kern="1200" baseline="0" dirty="0">
                <a:solidFill>
                  <a:schemeClr val="tx1"/>
                </a:solidFill>
                <a:latin typeface="Arial" panose="020B0604020202020204" pitchFamily="34" charset="0"/>
                <a:ea typeface="+mn-ea"/>
                <a:cs typeface="+mn-cs"/>
              </a:rPr>
              <a:t>228 228</a:t>
            </a:r>
          </a:p>
          <a:p>
            <a:r>
              <a:rPr lang="en-US" sz="1200" b="1" i="0" u="none" strike="noStrike" kern="1200" baseline="0" dirty="0">
                <a:solidFill>
                  <a:schemeClr val="tx1"/>
                </a:solidFill>
                <a:latin typeface="Arial" panose="020B0604020202020204" pitchFamily="34" charset="0"/>
                <a:ea typeface="+mn-ea"/>
                <a:cs typeface="+mn-cs"/>
              </a:rPr>
              <a:t>Nevada </a:t>
            </a:r>
            <a:r>
              <a:rPr lang="en-US" sz="1200" b="0" i="0" u="none" strike="noStrike" kern="1200" baseline="0" dirty="0">
                <a:solidFill>
                  <a:schemeClr val="tx1"/>
                </a:solidFill>
                <a:latin typeface="Arial" panose="020B0604020202020204" pitchFamily="34" charset="0"/>
                <a:ea typeface="+mn-ea"/>
                <a:cs typeface="+mn-cs"/>
              </a:rPr>
              <a:t>309 309</a:t>
            </a:r>
          </a:p>
          <a:p>
            <a:r>
              <a:rPr lang="en-US" sz="1200" b="1" i="0" u="none" strike="noStrike" kern="1200" baseline="0" dirty="0">
                <a:solidFill>
                  <a:schemeClr val="tx1"/>
                </a:solidFill>
                <a:latin typeface="Arial" panose="020B0604020202020204" pitchFamily="34" charset="0"/>
                <a:ea typeface="+mn-ea"/>
                <a:cs typeface="+mn-cs"/>
              </a:rPr>
              <a:t>New Hampshire </a:t>
            </a:r>
            <a:r>
              <a:rPr lang="en-US" sz="1200" b="0" i="0" u="none" strike="noStrike" kern="1200" baseline="0" dirty="0">
                <a:solidFill>
                  <a:schemeClr val="tx1"/>
                </a:solidFill>
                <a:latin typeface="Arial" panose="020B0604020202020204" pitchFamily="34" charset="0"/>
                <a:ea typeface="+mn-ea"/>
                <a:cs typeface="+mn-cs"/>
              </a:rPr>
              <a:t>102 102</a:t>
            </a:r>
          </a:p>
          <a:p>
            <a:r>
              <a:rPr lang="en-US" sz="1200" b="1" i="0" u="none" strike="noStrike" kern="1200" baseline="0" dirty="0">
                <a:solidFill>
                  <a:schemeClr val="tx1"/>
                </a:solidFill>
                <a:latin typeface="Arial" panose="020B0604020202020204" pitchFamily="34" charset="0"/>
                <a:ea typeface="+mn-ea"/>
                <a:cs typeface="+mn-cs"/>
              </a:rPr>
              <a:t>New Jersey </a:t>
            </a:r>
            <a:r>
              <a:rPr lang="en-US" sz="1200" b="0" i="0" u="none" strike="noStrike" kern="1200" baseline="0" dirty="0">
                <a:solidFill>
                  <a:schemeClr val="tx1"/>
                </a:solidFill>
                <a:latin typeface="Arial" panose="020B0604020202020204" pitchFamily="34" charset="0"/>
                <a:ea typeface="+mn-ea"/>
                <a:cs typeface="+mn-cs"/>
              </a:rPr>
              <a:t>624 624</a:t>
            </a:r>
          </a:p>
          <a:p>
            <a:r>
              <a:rPr lang="en-US" sz="1200" b="1" i="0" u="none" strike="noStrike" kern="1200" baseline="0" dirty="0">
                <a:solidFill>
                  <a:schemeClr val="tx1"/>
                </a:solidFill>
                <a:latin typeface="Arial" panose="020B0604020202020204" pitchFamily="34" charset="0"/>
                <a:ea typeface="+mn-ea"/>
                <a:cs typeface="+mn-cs"/>
              </a:rPr>
              <a:t>New Mexico </a:t>
            </a:r>
            <a:r>
              <a:rPr lang="en-US" sz="1200" b="0" i="0" u="none" strike="noStrike" kern="1200" baseline="0" dirty="0">
                <a:solidFill>
                  <a:schemeClr val="tx1"/>
                </a:solidFill>
                <a:latin typeface="Arial" panose="020B0604020202020204" pitchFamily="34" charset="0"/>
                <a:ea typeface="+mn-ea"/>
                <a:cs typeface="+mn-cs"/>
              </a:rPr>
              <a:t>379 379</a:t>
            </a:r>
          </a:p>
          <a:p>
            <a:r>
              <a:rPr lang="en-US" sz="1200" b="1" i="0" u="none" strike="noStrike" kern="1200" baseline="0" dirty="0">
                <a:solidFill>
                  <a:schemeClr val="tx1"/>
                </a:solidFill>
                <a:latin typeface="Arial" panose="020B0604020202020204" pitchFamily="34" charset="0"/>
                <a:ea typeface="+mn-ea"/>
                <a:cs typeface="+mn-cs"/>
              </a:rPr>
              <a:t>New York </a:t>
            </a:r>
            <a:r>
              <a:rPr lang="en-US" sz="1200" b="0" i="0" u="none" strike="noStrike" kern="1200" baseline="0" dirty="0">
                <a:solidFill>
                  <a:schemeClr val="tx1"/>
                </a:solidFill>
                <a:latin typeface="Arial" panose="020B0604020202020204" pitchFamily="34" charset="0"/>
                <a:ea typeface="+mn-ea"/>
                <a:cs typeface="+mn-cs"/>
              </a:rPr>
              <a:t>999 999</a:t>
            </a:r>
          </a:p>
          <a:p>
            <a:r>
              <a:rPr lang="en-US" sz="1200" b="1" i="0" u="none" strike="noStrike" kern="1200" baseline="0" dirty="0">
                <a:solidFill>
                  <a:schemeClr val="tx1"/>
                </a:solidFill>
                <a:latin typeface="Arial" panose="020B0604020202020204" pitchFamily="34" charset="0"/>
                <a:ea typeface="+mn-ea"/>
                <a:cs typeface="+mn-cs"/>
              </a:rPr>
              <a:t>North Carolina </a:t>
            </a:r>
            <a:r>
              <a:rPr lang="en-US" sz="1200" b="0" i="0" u="none" strike="noStrike" kern="1200" baseline="0" dirty="0">
                <a:solidFill>
                  <a:schemeClr val="tx1"/>
                </a:solidFill>
                <a:latin typeface="Arial" panose="020B0604020202020204" pitchFamily="34" charset="0"/>
                <a:ea typeface="+mn-ea"/>
                <a:cs typeface="+mn-cs"/>
              </a:rPr>
              <a:t>1412 1,412</a:t>
            </a:r>
          </a:p>
          <a:p>
            <a:r>
              <a:rPr lang="en-US" sz="1200" b="1" i="0" u="none" strike="noStrike" kern="1200" baseline="0" dirty="0">
                <a:solidFill>
                  <a:schemeClr val="tx1"/>
                </a:solidFill>
                <a:latin typeface="Arial" panose="020B0604020202020204" pitchFamily="34" charset="0"/>
                <a:ea typeface="+mn-ea"/>
                <a:cs typeface="+mn-cs"/>
              </a:rPr>
              <a:t>North Dakota </a:t>
            </a:r>
            <a:r>
              <a:rPr lang="en-US" sz="1200" b="0" i="0" u="none" strike="noStrike" kern="1200" baseline="0" dirty="0">
                <a:solidFill>
                  <a:schemeClr val="tx1"/>
                </a:solidFill>
                <a:latin typeface="Arial" panose="020B0604020202020204" pitchFamily="34" charset="0"/>
                <a:ea typeface="+mn-ea"/>
                <a:cs typeface="+mn-cs"/>
              </a:rPr>
              <a:t>115 115</a:t>
            </a:r>
          </a:p>
          <a:p>
            <a:r>
              <a:rPr lang="en-US" sz="1200" b="1" i="0" u="none" strike="noStrike" kern="1200" baseline="0" dirty="0">
                <a:solidFill>
                  <a:schemeClr val="tx1"/>
                </a:solidFill>
                <a:latin typeface="Arial" panose="020B0604020202020204" pitchFamily="34" charset="0"/>
                <a:ea typeface="+mn-ea"/>
                <a:cs typeface="+mn-cs"/>
              </a:rPr>
              <a:t>Ohio </a:t>
            </a:r>
            <a:r>
              <a:rPr lang="en-US" sz="1200" b="0" i="0" u="none" strike="noStrike" kern="1200" baseline="0" dirty="0">
                <a:solidFill>
                  <a:schemeClr val="tx1"/>
                </a:solidFill>
                <a:latin typeface="Arial" panose="020B0604020202020204" pitchFamily="34" charset="0"/>
                <a:ea typeface="+mn-ea"/>
                <a:cs typeface="+mn-cs"/>
              </a:rPr>
              <a:t>1179 1,179</a:t>
            </a:r>
          </a:p>
          <a:p>
            <a:r>
              <a:rPr lang="en-US" sz="1200" b="1" i="0" u="none" strike="noStrike" kern="1200" baseline="0" dirty="0">
                <a:solidFill>
                  <a:schemeClr val="tx1"/>
                </a:solidFill>
                <a:latin typeface="Arial" panose="020B0604020202020204" pitchFamily="34" charset="0"/>
                <a:ea typeface="+mn-ea"/>
                <a:cs typeface="+mn-cs"/>
              </a:rPr>
              <a:t>Oklahoma </a:t>
            </a:r>
            <a:r>
              <a:rPr lang="en-US" sz="1200" b="0" i="0" u="none" strike="noStrike" kern="1200" baseline="0" dirty="0">
                <a:solidFill>
                  <a:schemeClr val="tx1"/>
                </a:solidFill>
                <a:latin typeface="Arial" panose="020B0604020202020204" pitchFamily="34" charset="0"/>
                <a:ea typeface="+mn-ea"/>
                <a:cs typeface="+mn-cs"/>
              </a:rPr>
              <a:t>655 655</a:t>
            </a:r>
          </a:p>
          <a:p>
            <a:r>
              <a:rPr lang="en-US" sz="1200" b="1" i="0" u="none" strike="noStrike" kern="1200" baseline="0" dirty="0">
                <a:solidFill>
                  <a:schemeClr val="tx1"/>
                </a:solidFill>
                <a:latin typeface="Arial" panose="020B0604020202020204" pitchFamily="34" charset="0"/>
                <a:ea typeface="+mn-ea"/>
                <a:cs typeface="+mn-cs"/>
              </a:rPr>
              <a:t>Oregon </a:t>
            </a:r>
            <a:r>
              <a:rPr lang="en-US" sz="1200" b="0" i="0" u="none" strike="noStrike" kern="1200" baseline="0" dirty="0">
                <a:solidFill>
                  <a:schemeClr val="tx1"/>
                </a:solidFill>
                <a:latin typeface="Arial" panose="020B0604020202020204" pitchFamily="34" charset="0"/>
                <a:ea typeface="+mn-ea"/>
                <a:cs typeface="+mn-cs"/>
              </a:rPr>
              <a:t>437 437</a:t>
            </a:r>
          </a:p>
          <a:p>
            <a:r>
              <a:rPr lang="en-US" sz="1200" b="1" i="0" u="none" strike="noStrike" kern="1200" baseline="0" dirty="0">
                <a:solidFill>
                  <a:schemeClr val="tx1"/>
                </a:solidFill>
                <a:latin typeface="Arial" panose="020B0604020202020204" pitchFamily="34" charset="0"/>
                <a:ea typeface="+mn-ea"/>
                <a:cs typeface="+mn-cs"/>
              </a:rPr>
              <a:t>Pennsylvania </a:t>
            </a:r>
            <a:r>
              <a:rPr lang="en-US" sz="1200" b="0" i="0" u="none" strike="noStrike" kern="1200" baseline="0" dirty="0">
                <a:solidFill>
                  <a:schemeClr val="tx1"/>
                </a:solidFill>
                <a:latin typeface="Arial" panose="020B0604020202020204" pitchFamily="34" charset="0"/>
                <a:ea typeface="+mn-ea"/>
                <a:cs typeface="+mn-cs"/>
              </a:rPr>
              <a:t>1137 1,137</a:t>
            </a:r>
          </a:p>
          <a:p>
            <a:r>
              <a:rPr lang="en-US" sz="1200" b="1" i="0" u="none" strike="noStrike" kern="1200" baseline="0" dirty="0">
                <a:solidFill>
                  <a:schemeClr val="tx1"/>
                </a:solidFill>
                <a:latin typeface="Arial" panose="020B0604020202020204" pitchFamily="34" charset="0"/>
                <a:ea typeface="+mn-ea"/>
                <a:cs typeface="+mn-cs"/>
              </a:rPr>
              <a:t>Rhode Island </a:t>
            </a:r>
            <a:r>
              <a:rPr lang="en-US" sz="1200" b="0" i="0" u="none" strike="noStrike" kern="1200" baseline="0" dirty="0">
                <a:solidFill>
                  <a:schemeClr val="tx1"/>
                </a:solidFill>
                <a:latin typeface="Arial" panose="020B0604020202020204" pitchFamily="34" charset="0"/>
                <a:ea typeface="+mn-ea"/>
                <a:cs typeface="+mn-cs"/>
              </a:rPr>
              <a:t>83 83</a:t>
            </a:r>
          </a:p>
          <a:p>
            <a:r>
              <a:rPr lang="en-US" sz="1200" b="1" i="0" u="none" strike="noStrike" kern="1200" baseline="0" dirty="0">
                <a:solidFill>
                  <a:schemeClr val="tx1"/>
                </a:solidFill>
                <a:latin typeface="Arial" panose="020B0604020202020204" pitchFamily="34" charset="0"/>
                <a:ea typeface="+mn-ea"/>
                <a:cs typeface="+mn-cs"/>
              </a:rPr>
              <a:t>South Carolina </a:t>
            </a:r>
            <a:r>
              <a:rPr lang="en-US" sz="1200" b="0" i="0" u="none" strike="noStrike" kern="1200" baseline="0" dirty="0">
                <a:solidFill>
                  <a:schemeClr val="tx1"/>
                </a:solidFill>
                <a:latin typeface="Arial" panose="020B0604020202020204" pitchFamily="34" charset="0"/>
                <a:ea typeface="+mn-ea"/>
                <a:cs typeface="+mn-cs"/>
              </a:rPr>
              <a:t>988 988</a:t>
            </a:r>
          </a:p>
          <a:p>
            <a:r>
              <a:rPr lang="en-US" sz="1200" b="1" i="0" u="none" strike="noStrike" kern="1200" baseline="0" dirty="0">
                <a:solidFill>
                  <a:schemeClr val="tx1"/>
                </a:solidFill>
                <a:latin typeface="Arial" panose="020B0604020202020204" pitchFamily="34" charset="0"/>
                <a:ea typeface="+mn-ea"/>
                <a:cs typeface="+mn-cs"/>
              </a:rPr>
              <a:t>South Dakota </a:t>
            </a:r>
            <a:r>
              <a:rPr lang="en-US" sz="1200" b="0" i="0" u="none" strike="noStrike" kern="1200" baseline="0" dirty="0">
                <a:solidFill>
                  <a:schemeClr val="tx1"/>
                </a:solidFill>
                <a:latin typeface="Arial" panose="020B0604020202020204" pitchFamily="34" charset="0"/>
                <a:ea typeface="+mn-ea"/>
                <a:cs typeface="+mn-cs"/>
              </a:rPr>
              <a:t>129 129</a:t>
            </a:r>
          </a:p>
          <a:p>
            <a:r>
              <a:rPr lang="en-US" sz="1200" b="1" i="0" u="none" strike="noStrike" kern="1200" baseline="0" dirty="0">
                <a:solidFill>
                  <a:schemeClr val="tx1"/>
                </a:solidFill>
                <a:latin typeface="Arial" panose="020B0604020202020204" pitchFamily="34" charset="0"/>
                <a:ea typeface="+mn-ea"/>
                <a:cs typeface="+mn-cs"/>
              </a:rPr>
              <a:t>Tennessee </a:t>
            </a:r>
            <a:r>
              <a:rPr lang="en-US" sz="1200" b="0" i="0" u="none" strike="noStrike" kern="1200" baseline="0" dirty="0">
                <a:solidFill>
                  <a:schemeClr val="tx1"/>
                </a:solidFill>
                <a:latin typeface="Arial" panose="020B0604020202020204" pitchFamily="34" charset="0"/>
                <a:ea typeface="+mn-ea"/>
                <a:cs typeface="+mn-cs"/>
              </a:rPr>
              <a:t>1040 1,040</a:t>
            </a:r>
          </a:p>
          <a:p>
            <a:r>
              <a:rPr lang="en-US" sz="1200" b="1" i="0" u="none" strike="noStrike" kern="1200" baseline="0" dirty="0">
                <a:solidFill>
                  <a:schemeClr val="tx1"/>
                </a:solidFill>
                <a:latin typeface="Arial" panose="020B0604020202020204" pitchFamily="34" charset="0"/>
                <a:ea typeface="+mn-ea"/>
                <a:cs typeface="+mn-cs"/>
              </a:rPr>
              <a:t>Texas </a:t>
            </a:r>
            <a:r>
              <a:rPr lang="en-US" sz="1200" b="0" i="0" u="none" strike="noStrike" kern="1200" baseline="0" dirty="0">
                <a:solidFill>
                  <a:schemeClr val="tx1"/>
                </a:solidFill>
                <a:latin typeface="Arial" panose="020B0604020202020204" pitchFamily="34" charset="0"/>
                <a:ea typeface="+mn-ea"/>
                <a:cs typeface="+mn-cs"/>
              </a:rPr>
              <a:t>3722 3,722</a:t>
            </a:r>
          </a:p>
          <a:p>
            <a:r>
              <a:rPr lang="en-US" sz="1200" b="1" i="0" u="none" strike="noStrike" kern="1200" baseline="0" dirty="0">
                <a:solidFill>
                  <a:schemeClr val="tx1"/>
                </a:solidFill>
                <a:latin typeface="Arial" panose="020B0604020202020204" pitchFamily="34" charset="0"/>
                <a:ea typeface="+mn-ea"/>
                <a:cs typeface="+mn-cs"/>
              </a:rPr>
              <a:t>Utah </a:t>
            </a:r>
            <a:r>
              <a:rPr lang="en-US" sz="1200" b="0" i="0" u="none" strike="noStrike" kern="1200" baseline="0" dirty="0">
                <a:solidFill>
                  <a:schemeClr val="tx1"/>
                </a:solidFill>
                <a:latin typeface="Arial" panose="020B0604020202020204" pitchFamily="34" charset="0"/>
                <a:ea typeface="+mn-ea"/>
                <a:cs typeface="+mn-cs"/>
              </a:rPr>
              <a:t>273 273</a:t>
            </a:r>
          </a:p>
          <a:p>
            <a:r>
              <a:rPr lang="en-US" sz="1200" b="1" i="0" u="none" strike="noStrike" kern="1200" baseline="0" dirty="0">
                <a:solidFill>
                  <a:schemeClr val="tx1"/>
                </a:solidFill>
                <a:latin typeface="Arial" panose="020B0604020202020204" pitchFamily="34" charset="0"/>
                <a:ea typeface="+mn-ea"/>
                <a:cs typeface="+mn-cs"/>
              </a:rPr>
              <a:t>Vermont </a:t>
            </a:r>
            <a:r>
              <a:rPr lang="en-US" sz="1200" b="0" i="0" u="none" strike="noStrike" kern="1200" baseline="0" dirty="0">
                <a:solidFill>
                  <a:schemeClr val="tx1"/>
                </a:solidFill>
                <a:latin typeface="Arial" panose="020B0604020202020204" pitchFamily="34" charset="0"/>
                <a:ea typeface="+mn-ea"/>
                <a:cs typeface="+mn-cs"/>
              </a:rPr>
              <a:t>69 69</a:t>
            </a:r>
          </a:p>
          <a:p>
            <a:r>
              <a:rPr lang="en-US" sz="1200" b="1" i="0" u="none" strike="noStrike" kern="1200" baseline="0" dirty="0">
                <a:solidFill>
                  <a:schemeClr val="tx1"/>
                </a:solidFill>
                <a:latin typeface="Arial" panose="020B0604020202020204" pitchFamily="34" charset="0"/>
                <a:ea typeface="+mn-ea"/>
                <a:cs typeface="+mn-cs"/>
              </a:rPr>
              <a:t>Virginia </a:t>
            </a:r>
            <a:r>
              <a:rPr lang="en-US" sz="1200" b="0" i="0" u="none" strike="noStrike" kern="1200" baseline="0" dirty="0">
                <a:solidFill>
                  <a:schemeClr val="tx1"/>
                </a:solidFill>
                <a:latin typeface="Arial" panose="020B0604020202020204" pitchFamily="34" charset="0"/>
                <a:ea typeface="+mn-ea"/>
                <a:cs typeface="+mn-cs"/>
              </a:rPr>
              <a:t>839 839</a:t>
            </a:r>
          </a:p>
          <a:p>
            <a:r>
              <a:rPr lang="en-US" sz="1200" b="1" i="0" u="none" strike="noStrike" kern="1200" baseline="0" dirty="0">
                <a:solidFill>
                  <a:schemeClr val="tx1"/>
                </a:solidFill>
                <a:latin typeface="Arial" panose="020B0604020202020204" pitchFamily="34" charset="0"/>
                <a:ea typeface="+mn-ea"/>
                <a:cs typeface="+mn-cs"/>
              </a:rPr>
              <a:t>Washington </a:t>
            </a:r>
            <a:r>
              <a:rPr lang="en-US" sz="1200" b="0" i="0" u="none" strike="noStrike" kern="1200" baseline="0" dirty="0">
                <a:solidFill>
                  <a:schemeClr val="tx1"/>
                </a:solidFill>
                <a:latin typeface="Arial" panose="020B0604020202020204" pitchFamily="34" charset="0"/>
                <a:ea typeface="+mn-ea"/>
                <a:cs typeface="+mn-cs"/>
              </a:rPr>
              <a:t>565 565</a:t>
            </a:r>
          </a:p>
          <a:p>
            <a:r>
              <a:rPr lang="en-US" sz="1200" b="1" i="0" u="none" strike="noStrike" kern="1200" baseline="0" dirty="0">
                <a:solidFill>
                  <a:schemeClr val="tx1"/>
                </a:solidFill>
                <a:latin typeface="Arial" panose="020B0604020202020204" pitchFamily="34" charset="0"/>
                <a:ea typeface="+mn-ea"/>
                <a:cs typeface="+mn-cs"/>
              </a:rPr>
              <a:t>West Virginia </a:t>
            </a:r>
            <a:r>
              <a:rPr lang="en-US" sz="1200" b="0" i="0" u="none" strike="noStrike" kern="1200" baseline="0" dirty="0">
                <a:solidFill>
                  <a:schemeClr val="tx1"/>
                </a:solidFill>
                <a:latin typeface="Arial" panose="020B0604020202020204" pitchFamily="34" charset="0"/>
                <a:ea typeface="+mn-ea"/>
                <a:cs typeface="+mn-cs"/>
              </a:rPr>
              <a:t>303 303</a:t>
            </a:r>
          </a:p>
          <a:p>
            <a:r>
              <a:rPr lang="en-US" sz="1200" b="1" i="0" u="none" strike="noStrike" kern="1200" baseline="0" dirty="0">
                <a:solidFill>
                  <a:schemeClr val="tx1"/>
                </a:solidFill>
                <a:latin typeface="Arial" panose="020B0604020202020204" pitchFamily="34" charset="0"/>
                <a:ea typeface="+mn-ea"/>
                <a:cs typeface="+mn-cs"/>
              </a:rPr>
              <a:t>Wisconsin </a:t>
            </a:r>
            <a:r>
              <a:rPr lang="en-US" sz="1200" b="0" i="0" u="none" strike="noStrike" kern="1200" baseline="0" dirty="0">
                <a:solidFill>
                  <a:schemeClr val="tx1"/>
                </a:solidFill>
                <a:latin typeface="Arial" panose="020B0604020202020204" pitchFamily="34" charset="0"/>
                <a:ea typeface="+mn-ea"/>
                <a:cs typeface="+mn-cs"/>
              </a:rPr>
              <a:t>613 613</a:t>
            </a:r>
          </a:p>
          <a:p>
            <a:r>
              <a:rPr lang="en-US" sz="1200" b="1" i="0" u="none" strike="noStrike" kern="1200" baseline="0" dirty="0">
                <a:solidFill>
                  <a:schemeClr val="tx1"/>
                </a:solidFill>
                <a:latin typeface="Arial" panose="020B0604020202020204" pitchFamily="34" charset="0"/>
                <a:ea typeface="+mn-ea"/>
                <a:cs typeface="+mn-cs"/>
              </a:rPr>
              <a:t>Wyoming </a:t>
            </a:r>
            <a:r>
              <a:rPr lang="en-US" sz="1200" b="0" i="0" u="none" strike="noStrike" kern="1200" baseline="0" dirty="0">
                <a:solidFill>
                  <a:schemeClr val="tx1"/>
                </a:solidFill>
                <a:latin typeface="Arial" panose="020B0604020202020204" pitchFamily="34" charset="0"/>
                <a:ea typeface="+mn-ea"/>
                <a:cs typeface="+mn-cs"/>
              </a:rPr>
              <a:t>123 123</a:t>
            </a:r>
          </a:p>
          <a:p>
            <a:r>
              <a:rPr lang="en-US" sz="1200" b="1" i="0" u="none" strike="noStrike" kern="1200" baseline="0" dirty="0">
                <a:solidFill>
                  <a:schemeClr val="tx1"/>
                </a:solidFill>
                <a:latin typeface="Arial" panose="020B0604020202020204" pitchFamily="34" charset="0"/>
                <a:ea typeface="+mn-ea"/>
                <a:cs typeface="+mn-cs"/>
              </a:rPr>
              <a:t>Total </a:t>
            </a:r>
            <a:r>
              <a:rPr lang="en-US" sz="1200" b="0" i="0" u="none" strike="noStrike" kern="1200" baseline="0" dirty="0">
                <a:solidFill>
                  <a:schemeClr val="tx1"/>
                </a:solidFill>
                <a:latin typeface="Arial" panose="020B0604020202020204" pitchFamily="34" charset="0"/>
                <a:ea typeface="+mn-ea"/>
                <a:cs typeface="+mn-cs"/>
              </a:rPr>
              <a:t>37,133 37,133</a:t>
            </a:r>
            <a:endParaRPr lang="en-US" dirty="0"/>
          </a:p>
          <a:p>
            <a:pPr eaLnBrk="1" hangingPunct="1"/>
            <a:endParaRPr lang="en-US" sz="1800" dirty="0"/>
          </a:p>
        </p:txBody>
      </p:sp>
    </p:spTree>
    <p:extLst>
      <p:ext uri="{BB962C8B-B14F-4D97-AF65-F5344CB8AC3E}">
        <p14:creationId xmlns:p14="http://schemas.microsoft.com/office/powerpoint/2010/main" val="3419825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p:txBody>
          <a:bodyPr/>
          <a:lstStyle/>
          <a:p>
            <a:pPr>
              <a:defRPr/>
            </a:pPr>
            <a:fld id="{14CE30B6-5E7B-47D6-96F2-1C621C619780}" type="slidenum">
              <a:rPr lang="en-US"/>
              <a:pPr>
                <a:defRPr/>
              </a:pPr>
              <a:t>8</a:t>
            </a:fld>
            <a:endParaRPr lang="en-US" dirty="0"/>
          </a:p>
        </p:txBody>
      </p:sp>
      <p:sp>
        <p:nvSpPr>
          <p:cNvPr id="1914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8964" name="Rectangle 3"/>
          <p:cNvSpPr>
            <a:spLocks noGrp="1" noChangeArrowheads="1"/>
          </p:cNvSpPr>
          <p:nvPr>
            <p:ph type="body" idx="1"/>
          </p:nvPr>
        </p:nvSpPr>
        <p:spPr bwMode="auto">
          <a:xfrm>
            <a:off x="228600" y="4343400"/>
            <a:ext cx="6324600" cy="4114800"/>
          </a:xfrm>
        </p:spPr>
        <p:txBody>
          <a:bodyPr wrap="square" numCol="1" anchor="t" anchorCtr="0" compatLnSpc="1">
            <a:prstTxWarp prst="textNoShape">
              <a:avLst/>
            </a:prstTxWarp>
            <a:normAutofit fontScale="25000" lnSpcReduction="20000"/>
          </a:bodyPr>
          <a:lstStyle/>
          <a:p>
            <a:pPr eaLnBrk="1" hangingPunct="1">
              <a:defRPr/>
            </a:pPr>
            <a:r>
              <a:rPr lang="en-US" b="1" dirty="0"/>
              <a:t>Key Message: </a:t>
            </a:r>
            <a:r>
              <a:rPr lang="en-US" dirty="0"/>
              <a:t>Quantify WZ fatalities in the USA</a:t>
            </a:r>
          </a:p>
          <a:p>
            <a:pPr eaLnBrk="1" hangingPunct="1">
              <a:defRPr/>
            </a:pPr>
            <a:r>
              <a:rPr lang="en-US" b="1" dirty="0"/>
              <a:t>Est. Presentation Time: </a:t>
            </a:r>
            <a:r>
              <a:rPr lang="en-US" dirty="0"/>
              <a:t>1-2 minute(s)</a:t>
            </a:r>
            <a:endParaRPr lang="en-US" b="1" dirty="0"/>
          </a:p>
          <a:p>
            <a:pPr eaLnBrk="1" hangingPunct="1">
              <a:defRPr/>
            </a:pPr>
            <a:r>
              <a:rPr lang="en-US" b="1" dirty="0"/>
              <a:t>Explanation of Cues/Builds: </a:t>
            </a:r>
            <a:r>
              <a:rPr lang="en-US" dirty="0"/>
              <a:t>None</a:t>
            </a:r>
          </a:p>
          <a:p>
            <a:pPr eaLnBrk="1" hangingPunct="1">
              <a:defRPr/>
            </a:pPr>
            <a:r>
              <a:rPr lang="en-US" b="1" dirty="0"/>
              <a:t>Suggested Comments: </a:t>
            </a:r>
            <a:r>
              <a:rPr lang="en-US" dirty="0"/>
              <a:t>We reached an all-time high in work</a:t>
            </a:r>
            <a:r>
              <a:rPr lang="en-US" baseline="0" dirty="0"/>
              <a:t> </a:t>
            </a:r>
            <a:r>
              <a:rPr lang="en-US" dirty="0"/>
              <a:t>zones fatalities in 2002. Since then, the numbers have declined</a:t>
            </a:r>
            <a:r>
              <a:rPr lang="en-US" baseline="0" dirty="0"/>
              <a:t> but they are on the upswing again! </a:t>
            </a:r>
            <a:r>
              <a:rPr lang="en-US" dirty="0"/>
              <a:t> We can still do better!</a:t>
            </a:r>
          </a:p>
          <a:p>
            <a:pPr eaLnBrk="1" hangingPunct="1">
              <a:defRPr/>
            </a:pPr>
            <a:r>
              <a:rPr lang="en-US" b="1" dirty="0"/>
              <a:t>Suggested Questions:  </a:t>
            </a:r>
            <a:r>
              <a:rPr lang="en-US" dirty="0"/>
              <a:t>Do you see any trends?</a:t>
            </a:r>
          </a:p>
          <a:p>
            <a:pPr eaLnBrk="1" hangingPunct="1">
              <a:defRPr/>
            </a:pPr>
            <a:r>
              <a:rPr lang="en-US" b="1" dirty="0"/>
              <a:t>Additional Information: </a:t>
            </a:r>
            <a:r>
              <a:rPr lang="en-US" dirty="0"/>
              <a:t>These figures include both workers, motorists and pedestrians. http://www.workzonesafety.org/crash_data/</a:t>
            </a:r>
          </a:p>
          <a:p>
            <a:pPr eaLnBrk="1" hangingPunct="1">
              <a:defRPr/>
            </a:pPr>
            <a:r>
              <a:rPr lang="en-US" b="1" dirty="0"/>
              <a:t>2017 STATE DATA: Format 3 numbers):</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FATALITIES IN MOTOR VEHICLE TRAFFIC CRASHES IN WORK ZONE BY STATE AND YEAR</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FATALITY ANALYSIS REPORTING SYSTEM (FARS) 2016 FINAL AND 2017</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(State, 2016 fatalities, 2017 fatalities, 2016+2017)</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Alabama 13 24 37</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Alaska 2 0 2</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Arizona 9 15 24</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Arkansas 14 21 35</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California 75 48 123</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Colorado 7 17 24</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Connecticut 5 6 11</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Delaware 2 3 5</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Dist of Columbia 0 1 1</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Florida 80 76 156</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Georgia 41 60 101</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Hawaii 3 3 6</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Idaho 0 7 7</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Illinois 44 27 71</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Indiana 18 28 46</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Iowa 11 10 21</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Kansas 6 12 18</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Kentucky 11 15 26</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Louisiana 12 11 23</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Maine 1 5 6</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Maryland 5 14 19</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Massachusetts 6 2 8</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Michigan 18 25 43</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Minnesota 12 10 22</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Mississippi 7 4 11</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Missouri 8 15 23</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Montana 1 1 2</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Nebraska 13 8 21</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Nevada 14 14 28</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New Hampshire 3 0 3</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New Jersey 7 6 13</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New Mexico 8 4 12</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New York 8 3 11</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North Carolina 13 11 24</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North Dakota 6 0 6</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Ohio 27 25 52</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Oklahoma 17 12 29</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Oregon 7 3 10</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Pennsylvania 16 20 36</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Rhode Island 1 1 2</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South Carolina 4 20 24</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South Dakota 1 1 2</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Tennessee 13 10 23</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Texas 172 165 337</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Utah 5 5 10</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Vermont 1 0 1</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Virginia 12 11 23</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Washington 7 4 11</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West Virginia 1 2 3</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Wisconsin 11 9 20</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Wyoming 3 5 8</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National 781 799 1,580</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Puerto Rico 1 0 1</a:t>
            </a:r>
          </a:p>
        </p:txBody>
      </p:sp>
    </p:spTree>
    <p:extLst>
      <p:ext uri="{BB962C8B-B14F-4D97-AF65-F5344CB8AC3E}">
        <p14:creationId xmlns:p14="http://schemas.microsoft.com/office/powerpoint/2010/main" val="13472957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Introduce the WZSC</a:t>
            </a:r>
            <a:endParaRPr lang="en-US" b="1" dirty="0"/>
          </a:p>
          <a:p>
            <a:pPr eaLnBrk="1" hangingPunct="1"/>
            <a:r>
              <a:rPr lang="en-US" b="1" dirty="0"/>
              <a:t>Est. Presentation Time: </a:t>
            </a:r>
            <a:r>
              <a:rPr lang="en-US" b="0" dirty="0"/>
              <a:t>1</a:t>
            </a:r>
            <a:r>
              <a:rPr lang="en-US" b="1" dirty="0"/>
              <a:t> </a:t>
            </a:r>
            <a:r>
              <a:rPr lang="en-US" dirty="0"/>
              <a:t>minute(s)</a:t>
            </a:r>
            <a:endParaRPr lang="en-US" b="1" dirty="0"/>
          </a:p>
          <a:p>
            <a:pPr eaLnBrk="1" hangingPunct="1"/>
            <a:r>
              <a:rPr lang="en-US" b="1" dirty="0"/>
              <a:t>Explanation of Cues/Builds: </a:t>
            </a:r>
            <a:r>
              <a:rPr lang="en-US" dirty="0"/>
              <a:t>None</a:t>
            </a:r>
          </a:p>
          <a:p>
            <a:pPr eaLnBrk="1" hangingPunct="1"/>
            <a:r>
              <a:rPr lang="en-US" b="1" dirty="0"/>
              <a:t>Suggested Comments: </a:t>
            </a:r>
            <a:r>
              <a:rPr lang="en-US" dirty="0"/>
              <a:t>The Work Zone Safety</a:t>
            </a:r>
            <a:r>
              <a:rPr lang="en-US" baseline="0" dirty="0"/>
              <a:t> Clearinghouse is a good resource for everything related to work zones. It contains links to the various states’ TTC standards, a video vault, the states’ approved product lists and more. It is run by Texas A&amp;M University and funded by the Federal Highway Administration. It is an excellent resource. You can reach it at workzonesafety.org.</a:t>
            </a:r>
            <a:endParaRPr lang="en-US" dirty="0"/>
          </a:p>
          <a:p>
            <a:pPr eaLnBrk="1" hangingPunct="1"/>
            <a:r>
              <a:rPr lang="en-US" b="1" dirty="0"/>
              <a:t>Suggested Questions: </a:t>
            </a:r>
            <a:r>
              <a:rPr lang="en-US" dirty="0"/>
              <a:t>None</a:t>
            </a:r>
          </a:p>
          <a:p>
            <a:pPr eaLnBrk="1" hangingPunct="1"/>
            <a:r>
              <a:rPr lang="en-US" b="1" dirty="0"/>
              <a:t>Additional Information: </a:t>
            </a:r>
            <a:r>
              <a:rPr lang="en-US" dirty="0"/>
              <a:t>None</a:t>
            </a:r>
          </a:p>
          <a:p>
            <a:pPr eaLnBrk="1" hangingPunct="1"/>
            <a:r>
              <a:rPr lang="en-US" b="1" dirty="0"/>
              <a:t>Possible Problems: </a:t>
            </a:r>
            <a:r>
              <a:rPr lang="en-US" dirty="0"/>
              <a:t>None</a:t>
            </a:r>
          </a:p>
          <a:p>
            <a:pPr eaLnBrk="1" hangingPunct="1"/>
            <a:endParaRPr lang="en-US" sz="1800"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7FE352A-8CB5-48DB-AFC4-68C471D23C8B}" type="slidenum">
              <a:rPr lang="en-US" smtClean="0"/>
              <a:pPr>
                <a:defRPr/>
              </a:pPr>
              <a:t>9</a:t>
            </a:fld>
            <a:endParaRPr lang="en-US" dirty="0"/>
          </a:p>
        </p:txBody>
      </p:sp>
    </p:spTree>
    <p:extLst>
      <p:ext uri="{BB962C8B-B14F-4D97-AF65-F5344CB8AC3E}">
        <p14:creationId xmlns:p14="http://schemas.microsoft.com/office/powerpoint/2010/main" val="3957321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228600"/>
            <a:ext cx="2228850" cy="59436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228600"/>
            <a:ext cx="6534150" cy="5943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915400" cy="1096963"/>
          </a:xfrm>
        </p:spPr>
        <p:txBody>
          <a:bodyPr/>
          <a:lstStyle/>
          <a:p>
            <a:r>
              <a:rPr lang="en-US"/>
              <a:t>Click to edit Master title style</a:t>
            </a:r>
          </a:p>
        </p:txBody>
      </p:sp>
      <p:sp>
        <p:nvSpPr>
          <p:cNvPr id="3" name="Text Placeholder 2"/>
          <p:cNvSpPr>
            <a:spLocks noGrp="1"/>
          </p:cNvSpPr>
          <p:nvPr>
            <p:ph type="body" sz="half" idx="1"/>
          </p:nvPr>
        </p:nvSpPr>
        <p:spPr>
          <a:xfrm>
            <a:off x="381000" y="1828800"/>
            <a:ext cx="415290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828800"/>
            <a:ext cx="415290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915400" cy="1096963"/>
          </a:xfrm>
        </p:spPr>
        <p:txBody>
          <a:bodyPr/>
          <a:lstStyle/>
          <a:p>
            <a:r>
              <a:rPr lang="en-US"/>
              <a:t>Click to edit Master title style</a:t>
            </a:r>
          </a:p>
        </p:txBody>
      </p:sp>
      <p:sp>
        <p:nvSpPr>
          <p:cNvPr id="3" name="Table Placeholder 2"/>
          <p:cNvSpPr>
            <a:spLocks noGrp="1"/>
          </p:cNvSpPr>
          <p:nvPr>
            <p:ph type="tbl" idx="1"/>
          </p:nvPr>
        </p:nvSpPr>
        <p:spPr>
          <a:xfrm>
            <a:off x="381000" y="1828800"/>
            <a:ext cx="8458200" cy="4343400"/>
          </a:xfrm>
        </p:spPr>
        <p:txBody>
          <a:bodyPr/>
          <a:lstStyle/>
          <a:p>
            <a:pPr lvl="0"/>
            <a:endParaRPr lang="en-US" noProof="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1325563"/>
          </a:xfrm>
        </p:spPr>
        <p:txBody>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81000" y="1828800"/>
            <a:ext cx="41529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828800"/>
            <a:ext cx="41529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417638"/>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jpe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invGray">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81000" y="0"/>
            <a:ext cx="8763000" cy="1325563"/>
          </a:xfrm>
          <a:prstGeom prst="rect">
            <a:avLst/>
          </a:prstGeom>
          <a:ln>
            <a:headEnd/>
            <a:tailEnd/>
          </a:ln>
        </p:spPr>
        <p:style>
          <a:lnRef idx="2">
            <a:schemeClr val="accent3"/>
          </a:lnRef>
          <a:fillRef idx="1">
            <a:schemeClr val="lt1"/>
          </a:fillRef>
          <a:effectRef idx="0">
            <a:schemeClr val="accent3"/>
          </a:effectRef>
          <a:fontRef idx="none"/>
        </p:style>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3075" name="Rectangle 3"/>
          <p:cNvSpPr>
            <a:spLocks noGrp="1" noChangeArrowheads="1"/>
          </p:cNvSpPr>
          <p:nvPr>
            <p:ph type="body" idx="1"/>
          </p:nvPr>
        </p:nvSpPr>
        <p:spPr bwMode="auto">
          <a:xfrm>
            <a:off x="381000" y="1616229"/>
            <a:ext cx="84582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3076" name="Picture 44" descr="Border 483"/>
          <p:cNvPicPr>
            <a:picLocks noChangeAspect="1" noChangeArrowheads="1"/>
          </p:cNvPicPr>
          <p:nvPr userDrawn="1"/>
        </p:nvPicPr>
        <p:blipFill>
          <a:blip r:embed="rId15"/>
          <a:srcRect/>
          <a:stretch>
            <a:fillRect/>
          </a:stretch>
        </p:blipFill>
        <p:spPr bwMode="auto">
          <a:xfrm>
            <a:off x="0" y="1447800"/>
            <a:ext cx="9144000" cy="309563"/>
          </a:xfrm>
          <a:prstGeom prst="rect">
            <a:avLst/>
          </a:prstGeom>
          <a:noFill/>
          <a:ln w="9525">
            <a:noFill/>
            <a:miter lim="800000"/>
            <a:headEnd/>
            <a:tailEnd/>
          </a:ln>
        </p:spPr>
      </p:pic>
      <p:pic>
        <p:nvPicPr>
          <p:cNvPr id="2" name="Picture 1"/>
          <p:cNvPicPr>
            <a:picLocks noChangeAspect="1"/>
          </p:cNvPicPr>
          <p:nvPr userDrawn="1"/>
        </p:nvPicPr>
        <p:blipFill>
          <a:blip r:embed="rId16"/>
          <a:stretch>
            <a:fillRect/>
          </a:stretch>
        </p:blipFill>
        <p:spPr>
          <a:xfrm>
            <a:off x="7315200" y="6149667"/>
            <a:ext cx="1524000" cy="385542"/>
          </a:xfrm>
          <a:prstGeom prst="rect">
            <a:avLst/>
          </a:prstGeom>
        </p:spPr>
      </p:pic>
      <p:sp>
        <p:nvSpPr>
          <p:cNvPr id="7" name="TextBox 6">
            <a:extLst>
              <a:ext uri="{FF2B5EF4-FFF2-40B4-BE49-F238E27FC236}">
                <a16:creationId xmlns:a16="http://schemas.microsoft.com/office/drawing/2014/main" id="{DEC548EA-0B80-460D-B1EA-FDB98549A393}"/>
              </a:ext>
            </a:extLst>
          </p:cNvPr>
          <p:cNvSpPr txBox="1"/>
          <p:nvPr userDrawn="1"/>
        </p:nvSpPr>
        <p:spPr>
          <a:xfrm>
            <a:off x="6087468" y="6222094"/>
            <a:ext cx="1079500" cy="338554"/>
          </a:xfrm>
          <a:prstGeom prst="rect">
            <a:avLst/>
          </a:prstGeom>
          <a:noFill/>
        </p:spPr>
        <p:txBody>
          <a:bodyPr wrap="square" rtlCol="0">
            <a:spAutoFit/>
          </a:bodyPr>
          <a:lstStyle/>
          <a:p>
            <a:pPr algn="r"/>
            <a:r>
              <a:rPr lang="en-US" sz="1600" dirty="0">
                <a:latin typeface="Arial" panose="020B0604020202020204" pitchFamily="34" charset="0"/>
                <a:cs typeface="Arial" panose="020B0604020202020204" pitchFamily="34" charset="0"/>
              </a:rPr>
              <a:t>1-</a:t>
            </a:r>
            <a:fld id="{1A673F19-6629-45D1-8D19-81BA6E1546A3}" type="slidenum">
              <a:rPr lang="en-US" sz="1600" smtClean="0">
                <a:latin typeface="Arial" panose="020B0604020202020204" pitchFamily="34" charset="0"/>
                <a:cs typeface="Arial" panose="020B0604020202020204" pitchFamily="34" charset="0"/>
              </a:rPr>
              <a:pPr algn="r"/>
              <a:t>‹#›</a:t>
            </a:fld>
            <a:endParaRPr lang="en-US" sz="1600" dirty="0">
              <a:latin typeface="Arial" panose="020B0604020202020204" pitchFamily="34" charset="0"/>
              <a:cs typeface="Arial" panose="020B0604020202020204" pitchFamily="34" charset="0"/>
            </a:endParaRPr>
          </a:p>
        </p:txBody>
      </p:sp>
      <p:pic>
        <p:nvPicPr>
          <p:cNvPr id="3" name="Picture 2" descr="ATSSA logo showing a cone within the A and safer roads save lives">
            <a:extLst>
              <a:ext uri="{FF2B5EF4-FFF2-40B4-BE49-F238E27FC236}">
                <a16:creationId xmlns:a16="http://schemas.microsoft.com/office/drawing/2014/main" id="{AF82A2AE-4446-EFF1-AFC8-4F181AB26921}"/>
              </a:ext>
            </a:extLst>
          </p:cNvPr>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381000" y="6149667"/>
            <a:ext cx="1179838" cy="357466"/>
          </a:xfrm>
          <a:prstGeom prst="rect">
            <a:avLst/>
          </a:prstGeom>
        </p:spPr>
      </p:pic>
    </p:spTree>
  </p:cSld>
  <p:clrMap bg1="lt1" tx1="dk1" bg2="lt2" tx2="dk2" accent1="accent1" accent2="accent2" accent3="accent3" accent4="accent4" accent5="accent5" accent6="accent6" hlink="hlink" folHlink="folHlink"/>
  <p:sldLayoutIdLst>
    <p:sldLayoutId id="2147483789" r:id="rId1"/>
    <p:sldLayoutId id="2147483801"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 id="2147483799" r:id="rId12"/>
    <p:sldLayoutId id="2147483800" r:id="rId13"/>
  </p:sldLayoutIdLst>
  <p:txStyles>
    <p:titleStyle>
      <a:lvl1pPr algn="l" rtl="0" eaLnBrk="0" fontAlgn="base" hangingPunct="0">
        <a:spcBef>
          <a:spcPct val="0"/>
        </a:spcBef>
        <a:spcAft>
          <a:spcPct val="0"/>
        </a:spcAft>
        <a:defRPr sz="36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p:titleStyle>
    <p:bodyStyle>
      <a:lvl1pPr marL="231775" indent="-23177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ea typeface="+mn-ea"/>
          <a:cs typeface="Arial" panose="020B0604020202020204" pitchFamily="34" charset="0"/>
        </a:defRPr>
      </a:lvl1pPr>
      <a:lvl2pPr marL="682625" indent="-22542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6175" indent="-23177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3pPr>
      <a:lvl4pPr marL="1597025" indent="-22542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4pPr>
      <a:lvl5pPr marL="2060575" indent="-23177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5pPr>
      <a:lvl6pPr marL="25146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6pPr>
      <a:lvl7pPr marL="29718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7pPr>
      <a:lvl8pPr marL="34290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8pPr>
      <a:lvl9pPr marL="38862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16.png"/></Relationships>
</file>

<file path=ppt/slides/_rels/slide3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txBox="1">
            <a:spLocks noChangeArrowheads="1"/>
          </p:cNvSpPr>
          <p:nvPr/>
        </p:nvSpPr>
        <p:spPr bwMode="auto">
          <a:xfrm>
            <a:off x="0" y="0"/>
            <a:ext cx="9144000" cy="1295400"/>
          </a:xfrm>
          <a:prstGeom prst="rect">
            <a:avLst/>
          </a:prstGeom>
          <a:solidFill>
            <a:srgbClr val="008080"/>
          </a:solidFill>
          <a:ln w="9525">
            <a:noFill/>
            <a:miter lim="800000"/>
            <a:headEnd/>
            <a:tailEnd/>
          </a:ln>
        </p:spPr>
        <p:txBody>
          <a:bodyPr anchor="ctr"/>
          <a:lstStyle/>
          <a:p>
            <a:pPr algn="ctr">
              <a:defRPr/>
            </a:pPr>
            <a:r>
              <a:rPr lang="en-US" sz="3200" b="1" dirty="0">
                <a:solidFill>
                  <a:schemeClr val="bg1"/>
                </a:solidFill>
                <a:latin typeface="Arial" panose="020B0604020202020204" pitchFamily="34" charset="0"/>
                <a:ea typeface="+mj-ea"/>
                <a:cs typeface="+mj-cs"/>
              </a:rPr>
              <a:t>Work Zone Strategies</a:t>
            </a:r>
            <a:endParaRPr lang="en-US" sz="4000" b="1" dirty="0">
              <a:solidFill>
                <a:schemeClr val="bg1"/>
              </a:solidFill>
              <a:latin typeface="Arial" panose="020B0604020202020204" pitchFamily="34" charset="0"/>
              <a:ea typeface="+mj-ea"/>
              <a:cs typeface="+mj-cs"/>
            </a:endParaRPr>
          </a:p>
        </p:txBody>
      </p:sp>
      <p:sp>
        <p:nvSpPr>
          <p:cNvPr id="9" name="Rectangle 3" descr="Introduction"/>
          <p:cNvSpPr txBox="1">
            <a:spLocks noChangeArrowheads="1"/>
          </p:cNvSpPr>
          <p:nvPr/>
        </p:nvSpPr>
        <p:spPr bwMode="auto">
          <a:xfrm>
            <a:off x="5257800" y="1543730"/>
            <a:ext cx="3663845" cy="3618140"/>
          </a:xfrm>
          <a:prstGeom prst="rect">
            <a:avLst/>
          </a:prstGeom>
          <a:noFill/>
          <a:ln w="9525">
            <a:noFill/>
            <a:miter lim="800000"/>
            <a:headEnd/>
            <a:tailEnd/>
          </a:ln>
          <a:effectLst>
            <a:outerShdw dist="28398" dir="3806097" algn="ctr" rotWithShape="0">
              <a:schemeClr val="tx1"/>
            </a:outerShdw>
          </a:effectLst>
        </p:spPr>
        <p:txBody>
          <a:bodyPr vert="horz" wrap="square" lIns="91440" tIns="45720" rIns="91440" bIns="45720" numCol="1" anchor="ctr" anchorCtr="0" compatLnSpc="1">
            <a:prstTxWarp prst="textNoShape">
              <a:avLst/>
            </a:prstTxWarp>
            <a:noAutofit/>
          </a:bodyPr>
          <a:lstStyle/>
          <a:p>
            <a:pPr lvl="0" algn="ctr">
              <a:defRPr/>
            </a:pPr>
            <a:endParaRPr kumimoji="0" lang="en-US" sz="2800" b="0" u="none" strike="noStrike" kern="1200" cap="none" spc="0" normalizeH="0" baseline="0" noProof="0" dirty="0">
              <a:ln>
                <a:noFill/>
              </a:ln>
              <a:solidFill>
                <a:srgbClr val="008080"/>
              </a:solidFill>
              <a:effectLst/>
              <a:uLnTx/>
              <a:uFillTx/>
              <a:latin typeface="Arial" panose="020B0604020202020204" pitchFamily="34" charset="0"/>
              <a:ea typeface="+mj-ea"/>
              <a:cs typeface="+mj-cs"/>
            </a:endParaRPr>
          </a:p>
        </p:txBody>
      </p:sp>
      <p:sp>
        <p:nvSpPr>
          <p:cNvPr id="5" name="Rectangle 2">
            <a:extLst>
              <a:ext uri="{FF2B5EF4-FFF2-40B4-BE49-F238E27FC236}">
                <a16:creationId xmlns:a16="http://schemas.microsoft.com/office/drawing/2014/main" id="{1D5A2D45-23FE-4D74-A55C-555FCA4F4D85}"/>
              </a:ext>
            </a:extLst>
          </p:cNvPr>
          <p:cNvSpPr>
            <a:spLocks noGrp="1" noChangeArrowheads="1"/>
          </p:cNvSpPr>
          <p:nvPr>
            <p:ph type="title"/>
          </p:nvPr>
        </p:nvSpPr>
        <p:spPr>
          <a:xfrm>
            <a:off x="5257800" y="1905000"/>
            <a:ext cx="3886199" cy="3409270"/>
          </a:xfrm>
        </p:spPr>
        <p:txBody>
          <a:bodyPr/>
          <a:lstStyle/>
          <a:p>
            <a:pPr algn="ctr" eaLnBrk="1" hangingPunct="1">
              <a:defRPr/>
            </a:pPr>
            <a:r>
              <a:rPr lang="en-US" sz="3600" dirty="0"/>
              <a:t>1. Introduction</a:t>
            </a:r>
            <a:br>
              <a:rPr lang="en-US" sz="3600" dirty="0"/>
            </a:br>
            <a:endParaRPr lang="en-US" sz="3600" dirty="0"/>
          </a:p>
        </p:txBody>
      </p:sp>
      <p:pic>
        <p:nvPicPr>
          <p:cNvPr id="7" name="Picture 6" descr="Road Work Ahead sign near drums with vehicles stopped in traffic">
            <a:extLst>
              <a:ext uri="{FF2B5EF4-FFF2-40B4-BE49-F238E27FC236}">
                <a16:creationId xmlns:a16="http://schemas.microsoft.com/office/drawing/2014/main" id="{EA954B19-F844-463C-91BD-C642A72CB7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9846" y="1848530"/>
            <a:ext cx="4824187" cy="3618140"/>
          </a:xfrm>
          <a:prstGeom prst="rect">
            <a:avLst/>
          </a:prstGeom>
        </p:spPr>
      </p:pic>
      <p:sp>
        <p:nvSpPr>
          <p:cNvPr id="2" name="TextBox 1" descr="https://patch.com/pennsylvania/northwhitehall/coplay-creek-road-closed-for-repairs_345b7cce">
            <a:extLst>
              <a:ext uri="{FF2B5EF4-FFF2-40B4-BE49-F238E27FC236}">
                <a16:creationId xmlns:a16="http://schemas.microsoft.com/office/drawing/2014/main" id="{550C7B9F-482F-8065-03C8-13F8954B15F9}"/>
              </a:ext>
            </a:extLst>
          </p:cNvPr>
          <p:cNvSpPr txBox="1"/>
          <p:nvPr/>
        </p:nvSpPr>
        <p:spPr>
          <a:xfrm>
            <a:off x="381000" y="5483227"/>
            <a:ext cx="5257800" cy="200055"/>
          </a:xfrm>
          <a:prstGeom prst="rect">
            <a:avLst/>
          </a:prstGeom>
          <a:noFill/>
        </p:spPr>
        <p:txBody>
          <a:bodyPr wrap="square" rtlCol="0">
            <a:spAutoFit/>
          </a:bodyPr>
          <a:lstStyle/>
          <a:p>
            <a:r>
              <a:rPr lang="en-US" sz="700" dirty="0"/>
              <a:t>https://</a:t>
            </a:r>
            <a:r>
              <a:rPr lang="en-US" sz="700" dirty="0" err="1"/>
              <a:t>patch.com</a:t>
            </a:r>
            <a:r>
              <a:rPr lang="en-US" sz="700" dirty="0"/>
              <a:t>/</a:t>
            </a:r>
            <a:r>
              <a:rPr lang="en-US" sz="700" dirty="0" err="1"/>
              <a:t>pennsylvania</a:t>
            </a:r>
            <a:r>
              <a:rPr lang="en-US" sz="700" dirty="0"/>
              <a:t>/</a:t>
            </a:r>
            <a:r>
              <a:rPr lang="en-US" sz="700" dirty="0" err="1"/>
              <a:t>northwhitehall</a:t>
            </a:r>
            <a:r>
              <a:rPr lang="en-US" sz="700" dirty="0"/>
              <a:t>/coplay-creek-road-closed-for-repairs_345b7cce</a:t>
            </a:r>
          </a:p>
        </p:txBody>
      </p:sp>
      <p:pic>
        <p:nvPicPr>
          <p:cNvPr id="3" name="Picture 2" descr="Road Work Ahead Work Sign">
            <a:extLst>
              <a:ext uri="{FF2B5EF4-FFF2-40B4-BE49-F238E27FC236}">
                <a16:creationId xmlns:a16="http://schemas.microsoft.com/office/drawing/2014/main" id="{0BED0AF2-D3DC-4710-C824-69FD314DD32D}"/>
              </a:ext>
            </a:extLst>
          </p:cNvPr>
          <p:cNvPicPr>
            <a:picLocks noChangeAspect="1"/>
          </p:cNvPicPr>
          <p:nvPr/>
        </p:nvPicPr>
        <p:blipFill rotWithShape="1">
          <a:blip r:embed="rId4">
            <a:extLst>
              <a:ext uri="{BEBA8EAE-BF5A-486C-A8C5-ECC9F3942E4B}">
                <a14:imgProps xmlns:a14="http://schemas.microsoft.com/office/drawing/2010/main">
                  <a14:imgLayer r:embed="rId5">
                    <a14:imgEffect>
                      <a14:artisticBlur/>
                    </a14:imgEffect>
                  </a14:imgLayer>
                </a14:imgProps>
              </a:ext>
              <a:ext uri="{28A0092B-C50C-407E-A947-70E740481C1C}">
                <a14:useLocalDpi xmlns:a14="http://schemas.microsoft.com/office/drawing/2010/main" val="0"/>
              </a:ext>
            </a:extLst>
          </a:blip>
          <a:srcRect l="82137" t="30500" r="13125" b="65288"/>
          <a:stretch/>
        </p:blipFill>
        <p:spPr>
          <a:xfrm>
            <a:off x="4419599" y="2971800"/>
            <a:ext cx="228601" cy="152400"/>
          </a:xfrm>
          <a:prstGeom prst="rect">
            <a:avLst/>
          </a:prstGeom>
        </p:spPr>
      </p:pic>
    </p:spTree>
    <p:extLst>
      <p:ext uri="{BB962C8B-B14F-4D97-AF65-F5344CB8AC3E}">
        <p14:creationId xmlns:p14="http://schemas.microsoft.com/office/powerpoint/2010/main" val="3909459371"/>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a:xfrm>
            <a:off x="304800" y="152400"/>
            <a:ext cx="8839200" cy="1143000"/>
          </a:xfrm>
        </p:spPr>
        <p:txBody>
          <a:bodyPr/>
          <a:lstStyle/>
          <a:p>
            <a:pPr>
              <a:defRPr/>
            </a:pPr>
            <a:r>
              <a:rPr lang="en-US" dirty="0"/>
              <a:t>Factors for Work Zone Crashes</a:t>
            </a:r>
          </a:p>
        </p:txBody>
      </p:sp>
      <p:sp>
        <p:nvSpPr>
          <p:cNvPr id="10243" name="Rectangle 3"/>
          <p:cNvSpPr>
            <a:spLocks noGrp="1" noChangeArrowheads="1"/>
          </p:cNvSpPr>
          <p:nvPr>
            <p:ph type="body" idx="1"/>
          </p:nvPr>
        </p:nvSpPr>
        <p:spPr>
          <a:xfrm>
            <a:off x="457200" y="1314450"/>
            <a:ext cx="3657600" cy="4800600"/>
          </a:xfrm>
        </p:spPr>
        <p:txBody>
          <a:bodyPr/>
          <a:lstStyle/>
          <a:p>
            <a:r>
              <a:rPr lang="en-US" dirty="0"/>
              <a:t>Highway maintenance &amp; improvement projects</a:t>
            </a:r>
          </a:p>
          <a:p>
            <a:r>
              <a:rPr lang="en-US" dirty="0"/>
              <a:t>More vehicle-miles driven</a:t>
            </a:r>
          </a:p>
          <a:p>
            <a:pPr eaLnBrk="1" hangingPunct="1"/>
            <a:r>
              <a:rPr lang="en-US" dirty="0"/>
              <a:t>Unfamiliar conditions</a:t>
            </a:r>
          </a:p>
          <a:p>
            <a:pPr eaLnBrk="1" hangingPunct="1"/>
            <a:r>
              <a:rPr lang="en-US" dirty="0"/>
              <a:t>Hazards &amp; workers present</a:t>
            </a:r>
          </a:p>
          <a:p>
            <a:endParaRPr lang="en-US" dirty="0"/>
          </a:p>
        </p:txBody>
      </p:sp>
      <p:pic>
        <p:nvPicPr>
          <p:cNvPr id="10244" name="Picture 19" descr="work zone crash with red vehicle damaged behind road work ahead sign"/>
          <p:cNvPicPr>
            <a:picLocks noChangeAspect="1" noChangeArrowheads="1"/>
          </p:cNvPicPr>
          <p:nvPr/>
        </p:nvPicPr>
        <p:blipFill>
          <a:blip r:embed="rId3" cstate="print"/>
          <a:srcRect r="32828"/>
          <a:stretch>
            <a:fillRect/>
          </a:stretch>
        </p:blipFill>
        <p:spPr bwMode="auto">
          <a:xfrm>
            <a:off x="4403883" y="1649016"/>
            <a:ext cx="3775231" cy="3559968"/>
          </a:xfrm>
          <a:prstGeom prst="rect">
            <a:avLst/>
          </a:prstGeom>
          <a:noFill/>
          <a:ln w="57150">
            <a:solidFill>
              <a:srgbClr val="FF3300"/>
            </a:solidFill>
            <a:miter lim="800000"/>
            <a:headEnd/>
            <a:tailEnd/>
          </a:ln>
        </p:spPr>
      </p:pic>
      <p:sp>
        <p:nvSpPr>
          <p:cNvPr id="2" name="Google Shape;74;p1">
            <a:extLst>
              <a:ext uri="{FF2B5EF4-FFF2-40B4-BE49-F238E27FC236}">
                <a16:creationId xmlns:a16="http://schemas.microsoft.com/office/drawing/2014/main" id="{50F01E4F-33D7-088D-966C-C8CAC3CCD975}"/>
              </a:ext>
            </a:extLst>
          </p:cNvPr>
          <p:cNvSpPr/>
          <p:nvPr/>
        </p:nvSpPr>
        <p:spPr>
          <a:xfrm>
            <a:off x="7162800" y="5316419"/>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42930097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a:xfrm>
            <a:off x="304800" y="228600"/>
            <a:ext cx="8686800" cy="1219200"/>
          </a:xfrm>
        </p:spPr>
        <p:txBody>
          <a:bodyPr/>
          <a:lstStyle/>
          <a:p>
            <a:pPr>
              <a:defRPr/>
            </a:pPr>
            <a:r>
              <a:rPr lang="en-US" dirty="0"/>
              <a:t>Factors for Work Zone Crashes</a:t>
            </a:r>
          </a:p>
        </p:txBody>
      </p:sp>
      <p:sp>
        <p:nvSpPr>
          <p:cNvPr id="11267" name="Rectangle 3"/>
          <p:cNvSpPr>
            <a:spLocks noGrp="1" noChangeArrowheads="1"/>
          </p:cNvSpPr>
          <p:nvPr>
            <p:ph type="body" idx="1"/>
          </p:nvPr>
        </p:nvSpPr>
        <p:spPr>
          <a:xfrm>
            <a:off x="533400" y="1676400"/>
            <a:ext cx="4191000" cy="4800600"/>
          </a:xfrm>
        </p:spPr>
        <p:txBody>
          <a:bodyPr/>
          <a:lstStyle/>
          <a:p>
            <a:r>
              <a:rPr lang="en-US" dirty="0"/>
              <a:t>Users unfamiliar with work zones</a:t>
            </a:r>
          </a:p>
          <a:p>
            <a:r>
              <a:rPr lang="en-US" dirty="0"/>
              <a:t>Distracted drivers</a:t>
            </a:r>
          </a:p>
          <a:p>
            <a:r>
              <a:rPr lang="en-US" dirty="0"/>
              <a:t>Aggressive drivers</a:t>
            </a:r>
          </a:p>
          <a:p>
            <a:r>
              <a:rPr lang="en-US" dirty="0"/>
              <a:t>Speeding</a:t>
            </a:r>
          </a:p>
          <a:p>
            <a:r>
              <a:rPr lang="en-US" dirty="0"/>
              <a:t>Improper temporary traffic control</a:t>
            </a:r>
          </a:p>
        </p:txBody>
      </p:sp>
      <p:pic>
        <p:nvPicPr>
          <p:cNvPr id="11268" name="Picture 19" descr="work zone crash with red vehicle damaged behind road work ahead sign"/>
          <p:cNvPicPr>
            <a:picLocks noChangeAspect="1" noChangeArrowheads="1"/>
          </p:cNvPicPr>
          <p:nvPr/>
        </p:nvPicPr>
        <p:blipFill>
          <a:blip r:embed="rId3" cstate="print"/>
          <a:srcRect r="32828"/>
          <a:stretch>
            <a:fillRect/>
          </a:stretch>
        </p:blipFill>
        <p:spPr bwMode="auto">
          <a:xfrm>
            <a:off x="4953000" y="1981200"/>
            <a:ext cx="3394075" cy="3200400"/>
          </a:xfrm>
          <a:prstGeom prst="rect">
            <a:avLst/>
          </a:prstGeom>
          <a:noFill/>
          <a:ln w="57150">
            <a:solidFill>
              <a:srgbClr val="FF3300"/>
            </a:solidFill>
            <a:miter lim="800000"/>
            <a:headEnd/>
            <a:tailEnd/>
          </a:ln>
        </p:spPr>
      </p:pic>
      <p:sp>
        <p:nvSpPr>
          <p:cNvPr id="2" name="Google Shape;74;p1">
            <a:extLst>
              <a:ext uri="{FF2B5EF4-FFF2-40B4-BE49-F238E27FC236}">
                <a16:creationId xmlns:a16="http://schemas.microsoft.com/office/drawing/2014/main" id="{1053F008-3F1E-A5F5-33EE-A309686210BE}"/>
              </a:ext>
            </a:extLst>
          </p:cNvPr>
          <p:cNvSpPr/>
          <p:nvPr/>
        </p:nvSpPr>
        <p:spPr>
          <a:xfrm>
            <a:off x="7315200" y="5334000"/>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3599086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body" idx="1"/>
          </p:nvPr>
        </p:nvSpPr>
        <p:spPr>
          <a:xfrm>
            <a:off x="228600" y="1600200"/>
            <a:ext cx="4267200" cy="4210050"/>
          </a:xfrm>
        </p:spPr>
        <p:txBody>
          <a:bodyPr/>
          <a:lstStyle/>
          <a:p>
            <a:pPr>
              <a:spcBef>
                <a:spcPct val="50000"/>
              </a:spcBef>
            </a:pPr>
            <a:r>
              <a:rPr lang="en-US" dirty="0"/>
              <a:t>Responsible for 24% of non-recurring freeway delay </a:t>
            </a:r>
          </a:p>
          <a:p>
            <a:pPr>
              <a:spcBef>
                <a:spcPct val="50000"/>
              </a:spcBef>
            </a:pPr>
            <a:r>
              <a:rPr lang="en-US" dirty="0"/>
              <a:t>2nd leading cause of public dissatisfaction with transportation (behind poor traffic flow)</a:t>
            </a:r>
          </a:p>
        </p:txBody>
      </p:sp>
      <p:sp>
        <p:nvSpPr>
          <p:cNvPr id="113667" name="Rectangle 3"/>
          <p:cNvSpPr>
            <a:spLocks noGrp="1" noChangeArrowheads="1"/>
          </p:cNvSpPr>
          <p:nvPr>
            <p:ph type="title"/>
          </p:nvPr>
        </p:nvSpPr>
        <p:spPr>
          <a:xfrm>
            <a:off x="457200" y="24581"/>
            <a:ext cx="8686800" cy="1543050"/>
          </a:xfrm>
        </p:spPr>
        <p:txBody>
          <a:bodyPr/>
          <a:lstStyle/>
          <a:p>
            <a:pPr>
              <a:defRPr/>
            </a:pPr>
            <a:r>
              <a:rPr lang="en-US" dirty="0"/>
              <a:t>Negative Consequences</a:t>
            </a:r>
            <a:br>
              <a:rPr lang="en-US" dirty="0"/>
            </a:br>
            <a:r>
              <a:rPr lang="en-US" dirty="0"/>
              <a:t>of Work Zones</a:t>
            </a:r>
          </a:p>
        </p:txBody>
      </p:sp>
      <p:pic>
        <p:nvPicPr>
          <p:cNvPr id="1027" name="Picture 3" descr="Triple lane shift advance warning sign with traffic congestion in the background"/>
          <p:cNvPicPr>
            <a:picLocks noChangeAspect="1" noChangeArrowheads="1"/>
          </p:cNvPicPr>
          <p:nvPr/>
        </p:nvPicPr>
        <p:blipFill>
          <a:blip r:embed="rId3" cstate="print"/>
          <a:srcRect/>
          <a:stretch>
            <a:fillRect/>
          </a:stretch>
        </p:blipFill>
        <p:spPr bwMode="auto">
          <a:xfrm>
            <a:off x="5105400" y="1587910"/>
            <a:ext cx="3100404" cy="3962400"/>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2D2CA871-8B02-50DB-7A95-6CCF02A1F3F5}"/>
              </a:ext>
            </a:extLst>
          </p:cNvPr>
          <p:cNvSpPr/>
          <p:nvPr/>
        </p:nvSpPr>
        <p:spPr>
          <a:xfrm>
            <a:off x="7239000" y="5553004"/>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1969883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6" name="Rectangle 2"/>
          <p:cNvSpPr>
            <a:spLocks noGrp="1" noChangeArrowheads="1"/>
          </p:cNvSpPr>
          <p:nvPr>
            <p:ph type="title"/>
          </p:nvPr>
        </p:nvSpPr>
        <p:spPr/>
        <p:txBody>
          <a:bodyPr/>
          <a:lstStyle/>
          <a:p>
            <a:pPr>
              <a:defRPr/>
            </a:pPr>
            <a:r>
              <a:rPr lang="en-US" dirty="0"/>
              <a:t>Work Zone Risk Factors</a:t>
            </a:r>
            <a:endParaRPr lang="es-ES" dirty="0"/>
          </a:p>
        </p:txBody>
      </p:sp>
      <p:sp>
        <p:nvSpPr>
          <p:cNvPr id="13315" name="Rectangle 3"/>
          <p:cNvSpPr>
            <a:spLocks noGrp="1" noChangeArrowheads="1"/>
          </p:cNvSpPr>
          <p:nvPr>
            <p:ph type="body" idx="1"/>
          </p:nvPr>
        </p:nvSpPr>
        <p:spPr>
          <a:xfrm>
            <a:off x="389022" y="1447800"/>
            <a:ext cx="5268828" cy="5181600"/>
          </a:xfrm>
        </p:spPr>
        <p:txBody>
          <a:bodyPr/>
          <a:lstStyle/>
          <a:p>
            <a:r>
              <a:rPr lang="en-US" dirty="0"/>
              <a:t>Confusing information sources</a:t>
            </a:r>
          </a:p>
          <a:p>
            <a:r>
              <a:rPr lang="en-US" dirty="0"/>
              <a:t>Distractions</a:t>
            </a:r>
          </a:p>
          <a:p>
            <a:r>
              <a:rPr lang="en-US" dirty="0"/>
              <a:t>Roadside hazards</a:t>
            </a:r>
          </a:p>
          <a:p>
            <a:r>
              <a:rPr lang="en-US" dirty="0"/>
              <a:t>Lack of positive guidance</a:t>
            </a:r>
          </a:p>
          <a:p>
            <a:r>
              <a:rPr lang="en-US" dirty="0"/>
              <a:t>Lack of traveler information</a:t>
            </a:r>
          </a:p>
          <a:p>
            <a:r>
              <a:rPr lang="en-US" dirty="0"/>
              <a:t>Inattentive driving</a:t>
            </a:r>
          </a:p>
          <a:p>
            <a:r>
              <a:rPr lang="en-US" dirty="0"/>
              <a:t>Aggressive driving/speeding</a:t>
            </a:r>
          </a:p>
          <a:p>
            <a:r>
              <a:rPr lang="en-US" dirty="0"/>
              <a:t>Improper TTC</a:t>
            </a:r>
            <a:endParaRPr lang="es-ES" dirty="0"/>
          </a:p>
        </p:txBody>
      </p:sp>
      <p:sp>
        <p:nvSpPr>
          <p:cNvPr id="13316" name="Text Box 11"/>
          <p:cNvSpPr txBox="1">
            <a:spLocks noChangeArrowheads="1"/>
          </p:cNvSpPr>
          <p:nvPr/>
        </p:nvSpPr>
        <p:spPr bwMode="auto">
          <a:xfrm>
            <a:off x="6934200" y="5105400"/>
            <a:ext cx="1676400" cy="519113"/>
          </a:xfrm>
          <a:prstGeom prst="rect">
            <a:avLst/>
          </a:prstGeom>
          <a:noFill/>
          <a:ln w="9525">
            <a:noFill/>
            <a:miter lim="800000"/>
            <a:headEnd/>
            <a:tailEnd/>
          </a:ln>
        </p:spPr>
        <p:txBody>
          <a:bodyPr>
            <a:spAutoFit/>
          </a:bodyPr>
          <a:lstStyle/>
          <a:p>
            <a:pPr>
              <a:spcBef>
                <a:spcPct val="50000"/>
              </a:spcBef>
            </a:pPr>
            <a:r>
              <a:rPr lang="en-US" sz="2800" dirty="0">
                <a:solidFill>
                  <a:srgbClr val="FFFFFF"/>
                </a:solidFill>
                <a:latin typeface="Arial" panose="020B0604020202020204" pitchFamily="34" charset="0"/>
              </a:rPr>
              <a:t>Drivers</a:t>
            </a:r>
          </a:p>
        </p:txBody>
      </p:sp>
      <p:sp useBgFill="1">
        <p:nvSpPr>
          <p:cNvPr id="13317" name="Rectangle 16"/>
          <p:cNvSpPr>
            <a:spLocks noChangeArrowheads="1"/>
          </p:cNvSpPr>
          <p:nvPr/>
        </p:nvSpPr>
        <p:spPr bwMode="auto">
          <a:xfrm>
            <a:off x="7086600" y="2819400"/>
            <a:ext cx="1295400" cy="609600"/>
          </a:xfrm>
          <a:prstGeom prst="rect">
            <a:avLst/>
          </a:prstGeom>
          <a:ln w="9525">
            <a:noFill/>
            <a:miter lim="800000"/>
            <a:headEnd/>
            <a:tailEnd/>
          </a:ln>
        </p:spPr>
        <p:txBody>
          <a:bodyPr wrap="none" anchor="ctr"/>
          <a:lstStyle/>
          <a:p>
            <a:pPr algn="ctr"/>
            <a:r>
              <a:rPr lang="en-US" sz="2800" dirty="0">
                <a:solidFill>
                  <a:srgbClr val="FFFFFF"/>
                </a:solidFill>
                <a:latin typeface="Arial" panose="020B0604020202020204" pitchFamily="34" charset="0"/>
              </a:rPr>
              <a:t>Design</a:t>
            </a:r>
          </a:p>
        </p:txBody>
      </p:sp>
      <p:pic>
        <p:nvPicPr>
          <p:cNvPr id="2050" name="Picture 2" descr="Incorrect advance warning sign showing two black arrows one pointing up and the other pointing down next to a concrete barrier"/>
          <p:cNvPicPr>
            <a:picLocks noChangeAspect="1" noChangeArrowheads="1"/>
          </p:cNvPicPr>
          <p:nvPr/>
        </p:nvPicPr>
        <p:blipFill>
          <a:blip r:embed="rId3" cstate="print"/>
          <a:srcRect/>
          <a:stretch>
            <a:fillRect/>
          </a:stretch>
        </p:blipFill>
        <p:spPr bwMode="auto">
          <a:xfrm>
            <a:off x="5802228" y="1687513"/>
            <a:ext cx="2952750" cy="3937000"/>
          </a:xfrm>
          <a:prstGeom prst="rect">
            <a:avLst/>
          </a:prstGeom>
          <a:noFill/>
        </p:spPr>
      </p:pic>
      <p:sp>
        <p:nvSpPr>
          <p:cNvPr id="3" name="Google Shape;74;p1">
            <a:extLst>
              <a:ext uri="{FF2B5EF4-FFF2-40B4-BE49-F238E27FC236}">
                <a16:creationId xmlns:a16="http://schemas.microsoft.com/office/drawing/2014/main" id="{15B9FEDB-FC17-EBBC-BB28-F9FB7EC4E589}"/>
              </a:ext>
            </a:extLst>
          </p:cNvPr>
          <p:cNvSpPr/>
          <p:nvPr/>
        </p:nvSpPr>
        <p:spPr>
          <a:xfrm>
            <a:off x="7696200" y="5740282"/>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2038803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The Positive Side of Work Zones </a:t>
            </a:r>
          </a:p>
        </p:txBody>
      </p:sp>
      <p:sp>
        <p:nvSpPr>
          <p:cNvPr id="14339" name="Content Placeholder 2"/>
          <p:cNvSpPr>
            <a:spLocks noGrp="1"/>
          </p:cNvSpPr>
          <p:nvPr>
            <p:ph idx="1"/>
          </p:nvPr>
        </p:nvSpPr>
        <p:spPr>
          <a:xfrm>
            <a:off x="457200" y="1349626"/>
            <a:ext cx="3429000" cy="4343400"/>
          </a:xfrm>
        </p:spPr>
        <p:txBody>
          <a:bodyPr/>
          <a:lstStyle/>
          <a:p>
            <a:r>
              <a:rPr lang="en-US" dirty="0"/>
              <a:t>Better infrastructure</a:t>
            </a:r>
          </a:p>
          <a:p>
            <a:r>
              <a:rPr lang="en-US" dirty="0"/>
              <a:t>Safer roads</a:t>
            </a:r>
          </a:p>
          <a:p>
            <a:r>
              <a:rPr lang="en-US" dirty="0"/>
              <a:t>Added capacity</a:t>
            </a:r>
          </a:p>
          <a:p>
            <a:r>
              <a:rPr lang="en-US" dirty="0"/>
              <a:t>Improved mobility</a:t>
            </a:r>
          </a:p>
        </p:txBody>
      </p:sp>
      <p:pic>
        <p:nvPicPr>
          <p:cNvPr id="14340" name="Picture 3" descr="Ten lane freeway with vehicles traveling in each lane">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3886200" y="1284288"/>
            <a:ext cx="4876800" cy="3657600"/>
          </a:xfrm>
          <a:prstGeom prst="rect">
            <a:avLst/>
          </a:prstGeom>
          <a:noFill/>
          <a:ln w="9525">
            <a:noFill/>
            <a:miter lim="800000"/>
            <a:headEnd/>
            <a:tailEnd/>
          </a:ln>
        </p:spPr>
      </p:pic>
      <p:sp>
        <p:nvSpPr>
          <p:cNvPr id="5" name="Text Box 5"/>
          <p:cNvSpPr txBox="1">
            <a:spLocks noChangeArrowheads="1"/>
          </p:cNvSpPr>
          <p:nvPr/>
        </p:nvSpPr>
        <p:spPr bwMode="auto">
          <a:xfrm>
            <a:off x="1524000" y="5181600"/>
            <a:ext cx="5867400" cy="954107"/>
          </a:xfrm>
          <a:prstGeom prst="rect">
            <a:avLst/>
          </a:prstGeom>
          <a:solidFill>
            <a:schemeClr val="bg1"/>
          </a:solidFill>
          <a:ln w="9525">
            <a:noFill/>
            <a:miter lim="800000"/>
            <a:headEnd/>
            <a:tailEnd/>
          </a:ln>
        </p:spPr>
        <p:txBody>
          <a:bodyPr wrap="square">
            <a:spAutoFit/>
          </a:bodyPr>
          <a:lstStyle/>
          <a:p>
            <a:pPr algn="ctr"/>
            <a:r>
              <a:rPr lang="en-US" sz="2800" b="1" dirty="0">
                <a:latin typeface="Arial" panose="020B0604020202020204" pitchFamily="34" charset="0"/>
              </a:rPr>
              <a:t>Work zones resulted in the highways we have today!</a:t>
            </a:r>
          </a:p>
        </p:txBody>
      </p:sp>
      <p:sp>
        <p:nvSpPr>
          <p:cNvPr id="3" name="Google Shape;74;p1">
            <a:extLst>
              <a:ext uri="{FF2B5EF4-FFF2-40B4-BE49-F238E27FC236}">
                <a16:creationId xmlns:a16="http://schemas.microsoft.com/office/drawing/2014/main" id="{7083F042-0ABB-F8E5-B323-6808F44B9025}"/>
              </a:ext>
            </a:extLst>
          </p:cNvPr>
          <p:cNvSpPr/>
          <p:nvPr/>
        </p:nvSpPr>
        <p:spPr>
          <a:xfrm>
            <a:off x="7620000" y="5058509"/>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362868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Conflicting interests?</a:t>
            </a:r>
          </a:p>
        </p:txBody>
      </p:sp>
      <p:sp>
        <p:nvSpPr>
          <p:cNvPr id="8" name="Rectangle 7"/>
          <p:cNvSpPr/>
          <p:nvPr/>
        </p:nvSpPr>
        <p:spPr>
          <a:xfrm>
            <a:off x="5257800" y="3200400"/>
            <a:ext cx="3429000" cy="1371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dirty="0">
                <a:solidFill>
                  <a:schemeClr val="tx1"/>
                </a:solidFill>
                <a:latin typeface="Arial" panose="020B0604020202020204" pitchFamily="34" charset="0"/>
              </a:rPr>
              <a:t>Maximum levels</a:t>
            </a:r>
          </a:p>
          <a:p>
            <a:pPr algn="ctr">
              <a:defRPr/>
            </a:pPr>
            <a:r>
              <a:rPr lang="en-US" sz="2800" dirty="0">
                <a:solidFill>
                  <a:schemeClr val="tx1"/>
                </a:solidFill>
                <a:latin typeface="Arial" panose="020B0604020202020204" pitchFamily="34" charset="0"/>
              </a:rPr>
              <a:t>of safety</a:t>
            </a:r>
          </a:p>
        </p:txBody>
      </p:sp>
      <p:sp>
        <p:nvSpPr>
          <p:cNvPr id="9" name="Rectangle 8"/>
          <p:cNvSpPr/>
          <p:nvPr/>
        </p:nvSpPr>
        <p:spPr>
          <a:xfrm>
            <a:off x="381000" y="3200400"/>
            <a:ext cx="4114800" cy="14478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342900" indent="-342900">
              <a:buFontTx/>
              <a:buChar char="•"/>
              <a:defRPr/>
            </a:pPr>
            <a:r>
              <a:rPr lang="en-US" sz="2800" dirty="0">
                <a:solidFill>
                  <a:schemeClr val="tx1"/>
                </a:solidFill>
                <a:latin typeface="Arial" panose="020B0604020202020204" pitchFamily="34" charset="0"/>
              </a:rPr>
              <a:t>Maintain traffic flow</a:t>
            </a:r>
          </a:p>
          <a:p>
            <a:pPr marL="342900" indent="-342900">
              <a:buFontTx/>
              <a:buChar char="•"/>
              <a:defRPr/>
            </a:pPr>
            <a:r>
              <a:rPr lang="en-US" sz="2800" dirty="0">
                <a:solidFill>
                  <a:schemeClr val="tx1"/>
                </a:solidFill>
                <a:latin typeface="Arial" panose="020B0604020202020204" pitchFamily="34" charset="0"/>
              </a:rPr>
              <a:t>Keep costs down</a:t>
            </a:r>
          </a:p>
        </p:txBody>
      </p:sp>
      <p:sp>
        <p:nvSpPr>
          <p:cNvPr id="10" name="Text Box 5"/>
          <p:cNvSpPr txBox="1">
            <a:spLocks noChangeArrowheads="1"/>
          </p:cNvSpPr>
          <p:nvPr/>
        </p:nvSpPr>
        <p:spPr bwMode="auto">
          <a:xfrm>
            <a:off x="53975" y="4853771"/>
            <a:ext cx="9144000" cy="954107"/>
          </a:xfrm>
          <a:prstGeom prst="rect">
            <a:avLst/>
          </a:prstGeom>
          <a:solidFill>
            <a:schemeClr val="bg1"/>
          </a:solidFill>
          <a:ln w="9525">
            <a:noFill/>
            <a:miter lim="800000"/>
            <a:headEnd/>
            <a:tailEnd/>
          </a:ln>
        </p:spPr>
        <p:txBody>
          <a:bodyPr>
            <a:spAutoFit/>
          </a:bodyPr>
          <a:lstStyle/>
          <a:p>
            <a:pPr algn="ctr"/>
            <a:r>
              <a:rPr lang="en-US" sz="2800" b="1" dirty="0">
                <a:latin typeface="Arial" panose="020B0604020202020204" pitchFamily="34" charset="0"/>
              </a:rPr>
              <a:t>TTC impact on traffic flow is important,</a:t>
            </a:r>
          </a:p>
          <a:p>
            <a:pPr algn="ctr"/>
            <a:r>
              <a:rPr lang="en-US" sz="2800" b="1" dirty="0">
                <a:latin typeface="Arial" panose="020B0604020202020204" pitchFamily="34" charset="0"/>
              </a:rPr>
              <a:t>but not at the expense of safety!</a:t>
            </a:r>
          </a:p>
        </p:txBody>
      </p:sp>
    </p:spTree>
    <p:extLst>
      <p:ext uri="{BB962C8B-B14F-4D97-AF65-F5344CB8AC3E}">
        <p14:creationId xmlns:p14="http://schemas.microsoft.com/office/powerpoint/2010/main" val="2348631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9" name="Rectangle 3"/>
          <p:cNvSpPr>
            <a:spLocks noGrp="1" noChangeArrowheads="1"/>
          </p:cNvSpPr>
          <p:nvPr>
            <p:ph type="title"/>
          </p:nvPr>
        </p:nvSpPr>
        <p:spPr/>
        <p:txBody>
          <a:bodyPr/>
          <a:lstStyle/>
          <a:p>
            <a:pPr>
              <a:defRPr/>
            </a:pPr>
            <a:r>
              <a:rPr lang="en-US" dirty="0"/>
              <a:t>The Designer’s Dilemma</a:t>
            </a:r>
          </a:p>
        </p:txBody>
      </p:sp>
      <p:sp>
        <p:nvSpPr>
          <p:cNvPr id="16388" name="AutoShape 4"/>
          <p:cNvSpPr>
            <a:spLocks noChangeArrowheads="1"/>
          </p:cNvSpPr>
          <p:nvPr/>
        </p:nvSpPr>
        <p:spPr bwMode="auto">
          <a:xfrm>
            <a:off x="304800" y="1905000"/>
            <a:ext cx="5257800" cy="3505200"/>
          </a:xfrm>
          <a:prstGeom prst="cloudCallout">
            <a:avLst>
              <a:gd name="adj1" fmla="val 80538"/>
              <a:gd name="adj2" fmla="val -29712"/>
            </a:avLst>
          </a:prstGeom>
          <a:solidFill>
            <a:schemeClr val="bg1"/>
          </a:solidFill>
          <a:ln w="9525">
            <a:solidFill>
              <a:schemeClr val="tx1"/>
            </a:solidFill>
            <a:miter lim="800000"/>
            <a:headEnd/>
            <a:tailEnd/>
          </a:ln>
        </p:spPr>
        <p:txBody>
          <a:bodyPr/>
          <a:lstStyle/>
          <a:p>
            <a:pPr algn="ctr"/>
            <a:r>
              <a:rPr lang="en-US" sz="4800" b="1" dirty="0">
                <a:latin typeface="Arial" panose="020B0604020202020204" pitchFamily="34" charset="0"/>
              </a:rPr>
              <a:t>Safety vs. Mobility vs. Cost</a:t>
            </a:r>
          </a:p>
        </p:txBody>
      </p:sp>
    </p:spTree>
    <p:extLst>
      <p:ext uri="{BB962C8B-B14F-4D97-AF65-F5344CB8AC3E}">
        <p14:creationId xmlns:p14="http://schemas.microsoft.com/office/powerpoint/2010/main" val="1040017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pPr>
              <a:defRPr/>
            </a:pPr>
            <a:r>
              <a:rPr lang="en-US" dirty="0"/>
              <a:t>Work Zone Costs</a:t>
            </a:r>
          </a:p>
        </p:txBody>
      </p:sp>
      <p:sp>
        <p:nvSpPr>
          <p:cNvPr id="17411" name="Rectangle 3"/>
          <p:cNvSpPr>
            <a:spLocks noGrp="1" noChangeArrowheads="1"/>
          </p:cNvSpPr>
          <p:nvPr>
            <p:ph type="body" idx="1"/>
          </p:nvPr>
        </p:nvSpPr>
        <p:spPr>
          <a:xfrm>
            <a:off x="5410200" y="1600200"/>
            <a:ext cx="3352800" cy="5029200"/>
          </a:xfrm>
        </p:spPr>
        <p:txBody>
          <a:bodyPr/>
          <a:lstStyle/>
          <a:p>
            <a:pPr>
              <a:lnSpc>
                <a:spcPct val="90000"/>
              </a:lnSpc>
              <a:buClr>
                <a:schemeClr val="tx1"/>
              </a:buClr>
              <a:buSzPct val="70000"/>
              <a:buFont typeface="Arial" panose="020B0604020202020204" pitchFamily="34" charset="0"/>
              <a:buChar char="•"/>
            </a:pPr>
            <a:r>
              <a:rPr lang="en-US" b="1" dirty="0"/>
              <a:t>Direct costs</a:t>
            </a:r>
          </a:p>
          <a:p>
            <a:pPr lvl="1">
              <a:lnSpc>
                <a:spcPct val="90000"/>
              </a:lnSpc>
              <a:buClr>
                <a:schemeClr val="tx1"/>
              </a:buClr>
              <a:buSzPct val="70000"/>
              <a:buFont typeface="Arial" panose="020B0604020202020204" pitchFamily="34" charset="0"/>
              <a:buChar char="•"/>
            </a:pPr>
            <a:r>
              <a:rPr lang="en-US" dirty="0"/>
              <a:t>Labor and materials</a:t>
            </a:r>
          </a:p>
        </p:txBody>
      </p:sp>
      <p:sp>
        <p:nvSpPr>
          <p:cNvPr id="5" name="Rectangle 3"/>
          <p:cNvSpPr txBox="1">
            <a:spLocks noChangeArrowheads="1"/>
          </p:cNvSpPr>
          <p:nvPr/>
        </p:nvSpPr>
        <p:spPr bwMode="auto">
          <a:xfrm>
            <a:off x="381000" y="1600200"/>
            <a:ext cx="4648200" cy="5029200"/>
          </a:xfrm>
          <a:prstGeom prst="rect">
            <a:avLst/>
          </a:prstGeom>
          <a:noFill/>
          <a:ln w="9525">
            <a:noFill/>
            <a:miter lim="800000"/>
            <a:headEnd/>
            <a:tailEnd/>
          </a:ln>
        </p:spPr>
        <p:txBody>
          <a:bodyPr/>
          <a:lstStyle/>
          <a:p>
            <a:pPr marL="236538" indent="-236538" eaLnBrk="0" hangingPunct="0">
              <a:lnSpc>
                <a:spcPct val="90000"/>
              </a:lnSpc>
              <a:spcBef>
                <a:spcPct val="20000"/>
              </a:spcBef>
              <a:buSzPct val="90000"/>
              <a:buFont typeface="Arial" panose="020B0604020202020204" pitchFamily="34" charset="0"/>
              <a:buChar char="•"/>
              <a:defRPr/>
            </a:pPr>
            <a:r>
              <a:rPr lang="en-US" sz="2800" b="1" kern="0" dirty="0">
                <a:latin typeface="Arial" panose="020B0604020202020204" pitchFamily="34" charset="0"/>
              </a:rPr>
              <a:t>Indirect costs</a:t>
            </a:r>
            <a:endParaRPr lang="en-US" sz="2800" kern="0" dirty="0">
              <a:latin typeface="Arial" panose="020B0604020202020204" pitchFamily="34" charset="0"/>
            </a:endParaRPr>
          </a:p>
          <a:p>
            <a:pPr marL="693738" lvl="1" indent="-236538" eaLnBrk="0" hangingPunct="0">
              <a:lnSpc>
                <a:spcPct val="90000"/>
              </a:lnSpc>
              <a:spcBef>
                <a:spcPct val="20000"/>
              </a:spcBef>
              <a:buSzPct val="90000"/>
              <a:buFont typeface="Arial" panose="020B0604020202020204" pitchFamily="34" charset="0"/>
              <a:buChar char="•"/>
              <a:defRPr/>
            </a:pPr>
            <a:r>
              <a:rPr lang="en-US" sz="2800" kern="0" dirty="0">
                <a:latin typeface="Arial" panose="020B0604020202020204" pitchFamily="34" charset="0"/>
              </a:rPr>
              <a:t>Crashes, injuries, fatalities</a:t>
            </a:r>
          </a:p>
          <a:p>
            <a:pPr marL="693738" lvl="1" indent="-236538" eaLnBrk="0" hangingPunct="0">
              <a:lnSpc>
                <a:spcPct val="90000"/>
              </a:lnSpc>
              <a:spcBef>
                <a:spcPct val="20000"/>
              </a:spcBef>
              <a:buSzPct val="90000"/>
              <a:buFont typeface="Arial" panose="020B0604020202020204" pitchFamily="34" charset="0"/>
              <a:buChar char="•"/>
              <a:defRPr/>
            </a:pPr>
            <a:r>
              <a:rPr lang="en-US" sz="2800" kern="0" dirty="0">
                <a:latin typeface="Arial" panose="020B0604020202020204" pitchFamily="34" charset="0"/>
              </a:rPr>
              <a:t>Property damage</a:t>
            </a:r>
          </a:p>
          <a:p>
            <a:pPr marL="693738" lvl="1" indent="-236538" eaLnBrk="0" hangingPunct="0">
              <a:lnSpc>
                <a:spcPct val="90000"/>
              </a:lnSpc>
              <a:spcBef>
                <a:spcPct val="20000"/>
              </a:spcBef>
              <a:buSzPct val="90000"/>
              <a:buFont typeface="Arial" panose="020B0604020202020204" pitchFamily="34" charset="0"/>
              <a:buChar char="•"/>
              <a:defRPr/>
            </a:pPr>
            <a:r>
              <a:rPr lang="en-US" sz="2800" kern="0" dirty="0">
                <a:latin typeface="Arial" panose="020B0604020202020204" pitchFamily="34" charset="0"/>
              </a:rPr>
              <a:t>Delays</a:t>
            </a:r>
          </a:p>
          <a:p>
            <a:pPr marL="693738" lvl="1" indent="-236538" eaLnBrk="0" hangingPunct="0">
              <a:lnSpc>
                <a:spcPct val="90000"/>
              </a:lnSpc>
              <a:spcBef>
                <a:spcPct val="20000"/>
              </a:spcBef>
              <a:buSzPct val="90000"/>
              <a:buFont typeface="Arial" panose="020B0604020202020204" pitchFamily="34" charset="0"/>
              <a:buChar char="•"/>
              <a:defRPr/>
            </a:pPr>
            <a:r>
              <a:rPr lang="en-US" sz="2800" kern="0" dirty="0">
                <a:latin typeface="Arial" panose="020B0604020202020204" pitchFamily="34" charset="0"/>
              </a:rPr>
              <a:t>Vehicle costs</a:t>
            </a:r>
          </a:p>
          <a:p>
            <a:pPr marL="693738" lvl="1" indent="-236538" eaLnBrk="0" hangingPunct="0">
              <a:lnSpc>
                <a:spcPct val="90000"/>
              </a:lnSpc>
              <a:spcBef>
                <a:spcPct val="20000"/>
              </a:spcBef>
              <a:buSzPct val="90000"/>
              <a:buFont typeface="Arial" panose="020B0604020202020204" pitchFamily="34" charset="0"/>
              <a:buChar char="•"/>
              <a:defRPr/>
            </a:pPr>
            <a:r>
              <a:rPr lang="en-US" sz="2800" kern="0" dirty="0">
                <a:latin typeface="Arial" panose="020B0604020202020204" pitchFamily="34" charset="0"/>
              </a:rPr>
              <a:t>Fuel consumption</a:t>
            </a:r>
          </a:p>
          <a:p>
            <a:pPr marL="693738" lvl="1" indent="-236538" eaLnBrk="0" hangingPunct="0">
              <a:lnSpc>
                <a:spcPct val="90000"/>
              </a:lnSpc>
              <a:spcBef>
                <a:spcPct val="20000"/>
              </a:spcBef>
              <a:buSzPct val="90000"/>
              <a:buFont typeface="Arial" panose="020B0604020202020204" pitchFamily="34" charset="0"/>
              <a:buChar char="•"/>
              <a:defRPr/>
            </a:pPr>
            <a:r>
              <a:rPr lang="en-US" sz="2800" kern="0" dirty="0">
                <a:latin typeface="Arial" panose="020B0604020202020204" pitchFamily="34" charset="0"/>
              </a:rPr>
              <a:t>Quality of life</a:t>
            </a:r>
          </a:p>
        </p:txBody>
      </p:sp>
      <p:cxnSp>
        <p:nvCxnSpPr>
          <p:cNvPr id="9" name="Straight Connector 8">
            <a:extLst>
              <a:ext uri="{C183D7F6-B498-43B3-948B-1728B52AA6E4}">
                <adec:decorative xmlns:adec="http://schemas.microsoft.com/office/drawing/2017/decorative" val="1"/>
              </a:ext>
            </a:extLst>
          </p:cNvPr>
          <p:cNvCxnSpPr/>
          <p:nvPr/>
        </p:nvCxnSpPr>
        <p:spPr>
          <a:xfrm rot="5400000">
            <a:off x="3581401" y="3276600"/>
            <a:ext cx="2895600" cy="3175"/>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72843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pPr>
              <a:defRPr/>
            </a:pPr>
            <a:r>
              <a:rPr lang="en-US" dirty="0"/>
              <a:t>The Designer’s Role</a:t>
            </a:r>
          </a:p>
        </p:txBody>
      </p:sp>
      <p:sp>
        <p:nvSpPr>
          <p:cNvPr id="18435" name="Rectangle 3"/>
          <p:cNvSpPr>
            <a:spLocks noGrp="1" noChangeArrowheads="1"/>
          </p:cNvSpPr>
          <p:nvPr>
            <p:ph type="body" idx="1"/>
          </p:nvPr>
        </p:nvSpPr>
        <p:spPr>
          <a:xfrm>
            <a:off x="304800" y="1325563"/>
            <a:ext cx="8534400" cy="5075237"/>
          </a:xfrm>
        </p:spPr>
        <p:txBody>
          <a:bodyPr/>
          <a:lstStyle/>
          <a:p>
            <a:pPr>
              <a:lnSpc>
                <a:spcPct val="90000"/>
              </a:lnSpc>
            </a:pPr>
            <a:r>
              <a:rPr lang="en-US" b="1" dirty="0"/>
              <a:t>Critical to work zone safety</a:t>
            </a:r>
          </a:p>
          <a:p>
            <a:pPr>
              <a:lnSpc>
                <a:spcPct val="90000"/>
              </a:lnSpc>
            </a:pPr>
            <a:r>
              <a:rPr lang="en-US" dirty="0"/>
              <a:t>Assess and consider ALL factors that may impact the </a:t>
            </a:r>
            <a:r>
              <a:rPr lang="en-US" b="1" dirty="0"/>
              <a:t>safety and mobility </a:t>
            </a:r>
            <a:r>
              <a:rPr lang="en-US" dirty="0"/>
              <a:t>of all people within the work zone</a:t>
            </a:r>
          </a:p>
          <a:p>
            <a:pPr lvl="1">
              <a:lnSpc>
                <a:spcPct val="90000"/>
              </a:lnSpc>
            </a:pPr>
            <a:r>
              <a:rPr lang="en-US" dirty="0"/>
              <a:t>Motorists</a:t>
            </a:r>
          </a:p>
          <a:p>
            <a:pPr lvl="1">
              <a:lnSpc>
                <a:spcPct val="90000"/>
              </a:lnSpc>
            </a:pPr>
            <a:r>
              <a:rPr lang="en-US" dirty="0"/>
              <a:t>Pedestrians</a:t>
            </a:r>
          </a:p>
          <a:p>
            <a:pPr lvl="1">
              <a:lnSpc>
                <a:spcPct val="90000"/>
              </a:lnSpc>
            </a:pPr>
            <a:r>
              <a:rPr lang="en-US" dirty="0"/>
              <a:t>Cyclists</a:t>
            </a:r>
          </a:p>
          <a:p>
            <a:pPr lvl="1">
              <a:lnSpc>
                <a:spcPct val="90000"/>
              </a:lnSpc>
            </a:pPr>
            <a:r>
              <a:rPr lang="en-US" dirty="0"/>
              <a:t>Workers</a:t>
            </a:r>
          </a:p>
          <a:p>
            <a:pPr lvl="1">
              <a:lnSpc>
                <a:spcPct val="90000"/>
              </a:lnSpc>
              <a:buFontTx/>
              <a:buNone/>
            </a:pPr>
            <a:endParaRPr lang="en-US" dirty="0"/>
          </a:p>
        </p:txBody>
      </p:sp>
    </p:spTree>
    <p:extLst>
      <p:ext uri="{BB962C8B-B14F-4D97-AF65-F5344CB8AC3E}">
        <p14:creationId xmlns:p14="http://schemas.microsoft.com/office/powerpoint/2010/main" val="13575695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body" idx="1"/>
          </p:nvPr>
        </p:nvSpPr>
        <p:spPr>
          <a:xfrm>
            <a:off x="457200" y="1676400"/>
            <a:ext cx="4267200" cy="4419600"/>
          </a:xfrm>
        </p:spPr>
        <p:txBody>
          <a:bodyPr/>
          <a:lstStyle/>
          <a:p>
            <a:r>
              <a:rPr lang="en-US" dirty="0"/>
              <a:t>To consider </a:t>
            </a:r>
            <a:r>
              <a:rPr lang="en-US" b="1" dirty="0"/>
              <a:t>ALL</a:t>
            </a:r>
            <a:r>
              <a:rPr lang="en-US" dirty="0"/>
              <a:t> factors and </a:t>
            </a:r>
            <a:r>
              <a:rPr lang="en-US" b="1" dirty="0"/>
              <a:t>ALL</a:t>
            </a:r>
            <a:r>
              <a:rPr lang="en-US" dirty="0"/>
              <a:t> users involved, the standards and guidelines, and apply engineering judgment to develop the </a:t>
            </a:r>
            <a:r>
              <a:rPr lang="en-US" b="1" dirty="0"/>
              <a:t>BEST</a:t>
            </a:r>
            <a:r>
              <a:rPr lang="en-US" dirty="0"/>
              <a:t> possible </a:t>
            </a:r>
            <a:r>
              <a:rPr lang="en-US" b="1" dirty="0"/>
              <a:t>strategy</a:t>
            </a:r>
          </a:p>
        </p:txBody>
      </p:sp>
      <p:sp>
        <p:nvSpPr>
          <p:cNvPr id="109571" name="Rectangle 3"/>
          <p:cNvSpPr>
            <a:spLocks noGrp="1" noChangeArrowheads="1"/>
          </p:cNvSpPr>
          <p:nvPr>
            <p:ph type="title"/>
          </p:nvPr>
        </p:nvSpPr>
        <p:spPr/>
        <p:txBody>
          <a:bodyPr/>
          <a:lstStyle/>
          <a:p>
            <a:pPr>
              <a:defRPr/>
            </a:pPr>
            <a:r>
              <a:rPr lang="en-US" dirty="0"/>
              <a:t>The Designer’s Role</a:t>
            </a:r>
          </a:p>
        </p:txBody>
      </p:sp>
    </p:spTree>
    <p:extLst>
      <p:ext uri="{BB962C8B-B14F-4D97-AF65-F5344CB8AC3E}">
        <p14:creationId xmlns:p14="http://schemas.microsoft.com/office/powerpoint/2010/main" val="5366997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a:defRPr/>
            </a:pPr>
            <a:r>
              <a:rPr lang="en-US" dirty="0"/>
              <a:t>Module Objectives</a:t>
            </a:r>
          </a:p>
        </p:txBody>
      </p:sp>
      <p:sp>
        <p:nvSpPr>
          <p:cNvPr id="4099" name="Rectangle 3"/>
          <p:cNvSpPr>
            <a:spLocks noGrp="1" noChangeArrowheads="1"/>
          </p:cNvSpPr>
          <p:nvPr>
            <p:ph type="body" idx="1"/>
          </p:nvPr>
        </p:nvSpPr>
        <p:spPr>
          <a:xfrm>
            <a:off x="457200" y="1828800"/>
            <a:ext cx="8382000" cy="4343400"/>
          </a:xfrm>
        </p:spPr>
        <p:txBody>
          <a:bodyPr/>
          <a:lstStyle/>
          <a:p>
            <a:r>
              <a:rPr lang="en-US" dirty="0"/>
              <a:t>Define work zone strategies </a:t>
            </a:r>
          </a:p>
          <a:p>
            <a:r>
              <a:rPr lang="en-US" dirty="0"/>
              <a:t>Discuss the need for work zone strategies</a:t>
            </a:r>
          </a:p>
          <a:p>
            <a:r>
              <a:rPr lang="en-US" dirty="0"/>
              <a:t>Discuss Transportation Management Plans (TMP)</a:t>
            </a:r>
          </a:p>
        </p:txBody>
      </p:sp>
    </p:spTree>
    <p:extLst>
      <p:ext uri="{BB962C8B-B14F-4D97-AF65-F5344CB8AC3E}">
        <p14:creationId xmlns:p14="http://schemas.microsoft.com/office/powerpoint/2010/main" val="227437047"/>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pPr>
              <a:defRPr/>
            </a:pPr>
            <a:r>
              <a:rPr lang="en-US" dirty="0"/>
              <a:t>Engineering Judgment</a:t>
            </a:r>
          </a:p>
        </p:txBody>
      </p:sp>
      <p:sp>
        <p:nvSpPr>
          <p:cNvPr id="20483" name="Rectangle 3"/>
          <p:cNvSpPr>
            <a:spLocks noGrp="1" noChangeArrowheads="1"/>
          </p:cNvSpPr>
          <p:nvPr>
            <p:ph type="body" idx="1"/>
          </p:nvPr>
        </p:nvSpPr>
        <p:spPr>
          <a:xfrm>
            <a:off x="228600" y="1600200"/>
            <a:ext cx="8610600" cy="4572000"/>
          </a:xfrm>
        </p:spPr>
        <p:txBody>
          <a:bodyPr/>
          <a:lstStyle/>
          <a:p>
            <a:pPr marL="0" indent="0" algn="ctr">
              <a:buFontTx/>
              <a:buNone/>
            </a:pPr>
            <a:r>
              <a:rPr lang="en-US" dirty="0"/>
              <a:t>An engineer’s evaluation of available pertinent information, and the application of appropriate principles, standards, guidance, and practices for the purpose of deciding upon the applicability, design, operation, or installation of a traffic control device.</a:t>
            </a:r>
          </a:p>
        </p:txBody>
      </p:sp>
      <p:sp>
        <p:nvSpPr>
          <p:cNvPr id="20484" name="TextBox 4"/>
          <p:cNvSpPr txBox="1">
            <a:spLocks noChangeArrowheads="1"/>
          </p:cNvSpPr>
          <p:nvPr/>
        </p:nvSpPr>
        <p:spPr bwMode="auto">
          <a:xfrm>
            <a:off x="1371600" y="5410200"/>
            <a:ext cx="6172200" cy="523875"/>
          </a:xfrm>
          <a:prstGeom prst="rect">
            <a:avLst/>
          </a:prstGeom>
          <a:noFill/>
          <a:ln w="9525">
            <a:noFill/>
            <a:miter lim="800000"/>
            <a:headEnd/>
            <a:tailEnd/>
          </a:ln>
        </p:spPr>
        <p:txBody>
          <a:bodyPr>
            <a:spAutoFit/>
          </a:bodyPr>
          <a:lstStyle/>
          <a:p>
            <a:pPr algn="ctr"/>
            <a:r>
              <a:rPr lang="en-US" sz="2800" b="1" dirty="0">
                <a:latin typeface="Arial" panose="020B0604020202020204" pitchFamily="34" charset="0"/>
              </a:rPr>
              <a:t>MUTCD Definition 64, Page 14</a:t>
            </a:r>
          </a:p>
        </p:txBody>
      </p:sp>
    </p:spTree>
    <p:extLst>
      <p:ext uri="{BB962C8B-B14F-4D97-AF65-F5344CB8AC3E}">
        <p14:creationId xmlns:p14="http://schemas.microsoft.com/office/powerpoint/2010/main" val="36861594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534400" cy="1325563"/>
          </a:xfrm>
        </p:spPr>
        <p:txBody>
          <a:bodyPr/>
          <a:lstStyle/>
          <a:p>
            <a:pPr>
              <a:defRPr/>
            </a:pPr>
            <a:r>
              <a:rPr lang="en-US" dirty="0"/>
              <a:t>How do we optimize safety and mobility in work zones?</a:t>
            </a:r>
          </a:p>
        </p:txBody>
      </p:sp>
      <p:sp>
        <p:nvSpPr>
          <p:cNvPr id="21507" name="Content Placeholder 2"/>
          <p:cNvSpPr>
            <a:spLocks noGrp="1"/>
          </p:cNvSpPr>
          <p:nvPr>
            <p:ph idx="1"/>
          </p:nvPr>
        </p:nvSpPr>
        <p:spPr>
          <a:xfrm>
            <a:off x="441157" y="1905000"/>
            <a:ext cx="3521243" cy="4343400"/>
          </a:xfrm>
        </p:spPr>
        <p:txBody>
          <a:bodyPr/>
          <a:lstStyle/>
          <a:p>
            <a:r>
              <a:rPr lang="en-US" dirty="0"/>
              <a:t>Analyzing multiple strategies</a:t>
            </a:r>
          </a:p>
          <a:p>
            <a:pPr lvl="1"/>
            <a:r>
              <a:rPr lang="en-US" dirty="0"/>
              <a:t>Advantages and disadvantages</a:t>
            </a:r>
          </a:p>
          <a:p>
            <a:r>
              <a:rPr lang="en-US" dirty="0"/>
              <a:t>Considering the needs of </a:t>
            </a:r>
            <a:r>
              <a:rPr lang="en-US" b="1" dirty="0"/>
              <a:t>all</a:t>
            </a:r>
            <a:r>
              <a:rPr lang="en-US" dirty="0"/>
              <a:t> the stakeholders</a:t>
            </a:r>
          </a:p>
          <a:p>
            <a:pPr lvl="1"/>
            <a:endParaRPr lang="en-US" dirty="0"/>
          </a:p>
        </p:txBody>
      </p:sp>
      <p:pic>
        <p:nvPicPr>
          <p:cNvPr id="21508" name="Picture 4" descr="Night Work Ahead Sign"/>
          <p:cNvPicPr>
            <a:picLocks noChangeAspect="1" noChangeArrowheads="1"/>
          </p:cNvPicPr>
          <p:nvPr/>
        </p:nvPicPr>
        <p:blipFill>
          <a:blip r:embed="rId3" cstate="print"/>
          <a:srcRect l="44884" t="44756"/>
          <a:stretch>
            <a:fillRect/>
          </a:stretch>
        </p:blipFill>
        <p:spPr bwMode="auto">
          <a:xfrm>
            <a:off x="4343400" y="1925053"/>
            <a:ext cx="3835400" cy="3628878"/>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961C686C-3ECF-FE15-DF6F-8771F7F8A53A}"/>
              </a:ext>
            </a:extLst>
          </p:cNvPr>
          <p:cNvSpPr/>
          <p:nvPr/>
        </p:nvSpPr>
        <p:spPr>
          <a:xfrm>
            <a:off x="7188200" y="5553931"/>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5030318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
            <a:ext cx="8763000" cy="1173163"/>
          </a:xfrm>
        </p:spPr>
        <p:txBody>
          <a:bodyPr/>
          <a:lstStyle/>
          <a:p>
            <a:pPr>
              <a:defRPr/>
            </a:pPr>
            <a:r>
              <a:rPr lang="en-US" dirty="0"/>
              <a:t>Project-Level Work Zone Strategies</a:t>
            </a:r>
          </a:p>
        </p:txBody>
      </p:sp>
      <p:sp>
        <p:nvSpPr>
          <p:cNvPr id="22531" name="Content Placeholder 2"/>
          <p:cNvSpPr>
            <a:spLocks noGrp="1"/>
          </p:cNvSpPr>
          <p:nvPr>
            <p:ph idx="1"/>
          </p:nvPr>
        </p:nvSpPr>
        <p:spPr>
          <a:xfrm>
            <a:off x="381000" y="1523245"/>
            <a:ext cx="4343400" cy="4495800"/>
          </a:xfrm>
        </p:spPr>
        <p:txBody>
          <a:bodyPr/>
          <a:lstStyle/>
          <a:p>
            <a:r>
              <a:rPr lang="en-US" b="1" dirty="0"/>
              <a:t>All projects </a:t>
            </a:r>
            <a:r>
              <a:rPr lang="en-US" dirty="0"/>
              <a:t>require a strategy, an approach!</a:t>
            </a:r>
          </a:p>
          <a:p>
            <a:r>
              <a:rPr lang="en-US" dirty="0"/>
              <a:t>These strategies are outlined in </a:t>
            </a:r>
            <a:r>
              <a:rPr lang="en-US" b="1" dirty="0"/>
              <a:t>Transportation Management Plans (TMPs)</a:t>
            </a:r>
          </a:p>
          <a:p>
            <a:endParaRPr lang="en-US" dirty="0"/>
          </a:p>
        </p:txBody>
      </p:sp>
      <p:sp>
        <p:nvSpPr>
          <p:cNvPr id="4" name="Rectangle 3" descr="TMP"/>
          <p:cNvSpPr/>
          <p:nvPr/>
        </p:nvSpPr>
        <p:spPr>
          <a:xfrm>
            <a:off x="5105400" y="2288500"/>
            <a:ext cx="3417521" cy="1446550"/>
          </a:xfrm>
          <a:prstGeom prst="rect">
            <a:avLst/>
          </a:prstGeom>
          <a:noFill/>
        </p:spPr>
        <p:txBody>
          <a:bodyPr>
            <a:spAutoFit/>
          </a:bodyPr>
          <a:lstStyle/>
          <a:p>
            <a:pPr algn="ctr">
              <a:defRPr/>
            </a:pPr>
            <a:r>
              <a:rPr lang="en-US" sz="8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rPr>
              <a:t>TMP</a:t>
            </a:r>
          </a:p>
        </p:txBody>
      </p:sp>
    </p:spTree>
    <p:extLst>
      <p:ext uri="{BB962C8B-B14F-4D97-AF65-F5344CB8AC3E}">
        <p14:creationId xmlns:p14="http://schemas.microsoft.com/office/powerpoint/2010/main" val="36069250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Umbrella with the letters TMP&#10;underneath in circles&#10;TTC Plan on the left, and TO and PI &amp; O on the right side"/>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381000"/>
            <a:ext cx="9144000" cy="7010400"/>
          </a:xfrm>
          <a:prstGeom prst="rect">
            <a:avLst/>
          </a:prstGeom>
          <a:solidFill>
            <a:schemeClr val="bg1"/>
          </a:solidFill>
          <a:ln w="9525">
            <a:noFill/>
            <a:miter lim="800000"/>
            <a:headEnd/>
            <a:tailEnd/>
          </a:ln>
        </p:spPr>
      </p:pic>
      <p:sp>
        <p:nvSpPr>
          <p:cNvPr id="23555" name="TextBox 5"/>
          <p:cNvSpPr txBox="1">
            <a:spLocks noChangeArrowheads="1"/>
          </p:cNvSpPr>
          <p:nvPr/>
        </p:nvSpPr>
        <p:spPr bwMode="auto">
          <a:xfrm>
            <a:off x="3810000" y="949325"/>
            <a:ext cx="1936750" cy="1108075"/>
          </a:xfrm>
          <a:prstGeom prst="rect">
            <a:avLst/>
          </a:prstGeom>
          <a:noFill/>
          <a:ln w="9525">
            <a:noFill/>
            <a:miter lim="800000"/>
            <a:headEnd/>
            <a:tailEnd/>
          </a:ln>
        </p:spPr>
        <p:txBody>
          <a:bodyPr wrap="none">
            <a:spAutoFit/>
          </a:bodyPr>
          <a:lstStyle/>
          <a:p>
            <a:r>
              <a:rPr lang="en-US" sz="6600" b="1" dirty="0">
                <a:solidFill>
                  <a:srgbClr val="FFFF00"/>
                </a:solidFill>
                <a:latin typeface="Leelawadee" pitchFamily="34" charset="-34"/>
                <a:cs typeface="Leelawadee" pitchFamily="34" charset="-34"/>
              </a:rPr>
              <a:t>TMP</a:t>
            </a:r>
          </a:p>
        </p:txBody>
      </p:sp>
      <p:sp>
        <p:nvSpPr>
          <p:cNvPr id="9" name="Oval 8"/>
          <p:cNvSpPr/>
          <p:nvPr/>
        </p:nvSpPr>
        <p:spPr>
          <a:xfrm>
            <a:off x="5181600" y="3733800"/>
            <a:ext cx="2438400" cy="13716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4800" b="1" dirty="0">
                <a:solidFill>
                  <a:srgbClr val="C00000"/>
                </a:solidFill>
                <a:latin typeface="Arial" panose="020B0604020202020204" pitchFamily="34" charset="0"/>
              </a:rPr>
              <a:t>PI&amp;O</a:t>
            </a:r>
          </a:p>
        </p:txBody>
      </p:sp>
      <p:sp>
        <p:nvSpPr>
          <p:cNvPr id="10" name="Oval 9"/>
          <p:cNvSpPr/>
          <p:nvPr/>
        </p:nvSpPr>
        <p:spPr>
          <a:xfrm>
            <a:off x="1409199" y="2899611"/>
            <a:ext cx="3276600" cy="13716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4800" b="1" dirty="0">
                <a:solidFill>
                  <a:srgbClr val="C00000"/>
                </a:solidFill>
                <a:latin typeface="Arial" panose="020B0604020202020204" pitchFamily="34" charset="0"/>
              </a:rPr>
              <a:t>TTC Plan</a:t>
            </a:r>
          </a:p>
        </p:txBody>
      </p:sp>
      <p:sp>
        <p:nvSpPr>
          <p:cNvPr id="11" name="Oval 10"/>
          <p:cNvSpPr/>
          <p:nvPr/>
        </p:nvSpPr>
        <p:spPr>
          <a:xfrm>
            <a:off x="5029200" y="2209800"/>
            <a:ext cx="2286000" cy="13716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4800" b="1" dirty="0">
                <a:solidFill>
                  <a:srgbClr val="C00000"/>
                </a:solidFill>
                <a:latin typeface="Arial" panose="020B0604020202020204" pitchFamily="34" charset="0"/>
              </a:rPr>
              <a:t>TO</a:t>
            </a:r>
          </a:p>
        </p:txBody>
      </p:sp>
      <p:sp>
        <p:nvSpPr>
          <p:cNvPr id="8" name="Text Box 4"/>
          <p:cNvSpPr txBox="1">
            <a:spLocks noChangeArrowheads="1"/>
          </p:cNvSpPr>
          <p:nvPr/>
        </p:nvSpPr>
        <p:spPr bwMode="auto">
          <a:xfrm>
            <a:off x="76200" y="4567238"/>
            <a:ext cx="4267200" cy="1815882"/>
          </a:xfrm>
          <a:prstGeom prst="rect">
            <a:avLst/>
          </a:prstGeom>
          <a:solidFill>
            <a:schemeClr val="bg1"/>
          </a:solidFill>
          <a:ln w="57150">
            <a:solidFill>
              <a:schemeClr val="tx2"/>
            </a:solidFill>
            <a:miter lim="800000"/>
            <a:headEnd/>
            <a:tailEnd/>
          </a:ln>
        </p:spPr>
        <p:txBody>
          <a:bodyPr>
            <a:spAutoFit/>
          </a:bodyPr>
          <a:lstStyle/>
          <a:p>
            <a:pPr algn="ctr"/>
            <a:r>
              <a:rPr lang="en-US" sz="2800" b="1" dirty="0">
                <a:latin typeface="Arial" panose="020B0604020202020204" pitchFamily="34" charset="0"/>
              </a:rPr>
              <a:t>The “strategies” presented are organized around this concept!</a:t>
            </a:r>
          </a:p>
        </p:txBody>
      </p:sp>
      <p:sp>
        <p:nvSpPr>
          <p:cNvPr id="2" name="TextBox 1">
            <a:extLst>
              <a:ext uri="{FF2B5EF4-FFF2-40B4-BE49-F238E27FC236}">
                <a16:creationId xmlns:a16="http://schemas.microsoft.com/office/drawing/2014/main" id="{9054BCE9-4231-DC3D-5A8F-6C1F334A5B1B}"/>
              </a:ext>
            </a:extLst>
          </p:cNvPr>
          <p:cNvSpPr txBox="1"/>
          <p:nvPr/>
        </p:nvSpPr>
        <p:spPr>
          <a:xfrm>
            <a:off x="4516734" y="6064478"/>
            <a:ext cx="4627266" cy="215444"/>
          </a:xfrm>
          <a:prstGeom prst="rect">
            <a:avLst/>
          </a:prstGeom>
          <a:noFill/>
        </p:spPr>
        <p:txBody>
          <a:bodyPr wrap="square">
            <a:spAutoFit/>
          </a:bodyPr>
          <a:lstStyle/>
          <a:p>
            <a:r>
              <a:rPr lang="en-US" sz="800" dirty="0"/>
              <a:t>Umbrella image: https://www.pinterest.com/pin/452471093788604008/</a:t>
            </a:r>
          </a:p>
        </p:txBody>
      </p:sp>
    </p:spTree>
    <p:extLst>
      <p:ext uri="{BB962C8B-B14F-4D97-AF65-F5344CB8AC3E}">
        <p14:creationId xmlns:p14="http://schemas.microsoft.com/office/powerpoint/2010/main" val="1420320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What is a TMP?</a:t>
            </a:r>
          </a:p>
        </p:txBody>
      </p:sp>
      <p:sp>
        <p:nvSpPr>
          <p:cNvPr id="24579" name="Content Placeholder 2"/>
          <p:cNvSpPr>
            <a:spLocks noGrp="1"/>
          </p:cNvSpPr>
          <p:nvPr>
            <p:ph idx="1"/>
          </p:nvPr>
        </p:nvSpPr>
        <p:spPr>
          <a:xfrm>
            <a:off x="381000" y="1325563"/>
            <a:ext cx="4191000" cy="4541837"/>
          </a:xfrm>
        </p:spPr>
        <p:txBody>
          <a:bodyPr/>
          <a:lstStyle/>
          <a:p>
            <a:r>
              <a:rPr lang="en-US" dirty="0"/>
              <a:t>A set of coordinated transportation management strategies</a:t>
            </a:r>
          </a:p>
          <a:p>
            <a:r>
              <a:rPr lang="en-US" dirty="0"/>
              <a:t>Describes how they will be used to manage the work zone impacts of a road project</a:t>
            </a:r>
          </a:p>
          <a:p>
            <a:r>
              <a:rPr lang="en-US" dirty="0"/>
              <a:t>The TTC Plan is just one part</a:t>
            </a:r>
          </a:p>
        </p:txBody>
      </p:sp>
      <p:pic>
        <p:nvPicPr>
          <p:cNvPr id="5" name="Picture 2" descr="Umbrella with the letters TMP">
            <a:extLst>
              <a:ext uri="{FF2B5EF4-FFF2-40B4-BE49-F238E27FC236}">
                <a16:creationId xmlns:a16="http://schemas.microsoft.com/office/drawing/2014/main" id="{D8A43CBD-51AB-41DE-A51C-3A0B01DCC43B}"/>
              </a:ext>
            </a:extLst>
          </p:cNvPr>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914470" y="1325563"/>
            <a:ext cx="3937019" cy="3017837"/>
          </a:xfrm>
          <a:prstGeom prst="rect">
            <a:avLst/>
          </a:prstGeom>
          <a:noFill/>
          <a:ln w="9525">
            <a:noFill/>
            <a:miter lim="800000"/>
            <a:headEnd/>
            <a:tailEnd/>
          </a:ln>
        </p:spPr>
      </p:pic>
      <p:sp>
        <p:nvSpPr>
          <p:cNvPr id="6" name="TextBox 5">
            <a:extLst>
              <a:ext uri="{FF2B5EF4-FFF2-40B4-BE49-F238E27FC236}">
                <a16:creationId xmlns:a16="http://schemas.microsoft.com/office/drawing/2014/main" id="{D0EB73AA-AC22-4020-93C2-BF608596B16E}"/>
              </a:ext>
            </a:extLst>
          </p:cNvPr>
          <p:cNvSpPr txBox="1">
            <a:spLocks noChangeArrowheads="1"/>
          </p:cNvSpPr>
          <p:nvPr/>
        </p:nvSpPr>
        <p:spPr bwMode="auto">
          <a:xfrm>
            <a:off x="6235544" y="1676400"/>
            <a:ext cx="1460656" cy="830997"/>
          </a:xfrm>
          <a:prstGeom prst="rect">
            <a:avLst/>
          </a:prstGeom>
          <a:noFill/>
          <a:ln w="9525">
            <a:noFill/>
            <a:miter lim="800000"/>
            <a:headEnd/>
            <a:tailEnd/>
          </a:ln>
        </p:spPr>
        <p:txBody>
          <a:bodyPr wrap="none">
            <a:spAutoFit/>
          </a:bodyPr>
          <a:lstStyle/>
          <a:p>
            <a:r>
              <a:rPr lang="en-US" sz="4800" b="1" dirty="0">
                <a:solidFill>
                  <a:srgbClr val="FFFF00"/>
                </a:solidFill>
                <a:latin typeface="Leelawadee" pitchFamily="34" charset="-34"/>
                <a:cs typeface="Leelawadee" pitchFamily="34" charset="-34"/>
              </a:rPr>
              <a:t>TMP</a:t>
            </a:r>
          </a:p>
        </p:txBody>
      </p:sp>
      <p:sp>
        <p:nvSpPr>
          <p:cNvPr id="3" name="TextBox 2">
            <a:extLst>
              <a:ext uri="{FF2B5EF4-FFF2-40B4-BE49-F238E27FC236}">
                <a16:creationId xmlns:a16="http://schemas.microsoft.com/office/drawing/2014/main" id="{80601794-CA76-9D59-918E-C8E1EBA48453}"/>
              </a:ext>
            </a:extLst>
          </p:cNvPr>
          <p:cNvSpPr txBox="1"/>
          <p:nvPr/>
        </p:nvSpPr>
        <p:spPr>
          <a:xfrm>
            <a:off x="5496583" y="4235678"/>
            <a:ext cx="3501161" cy="215444"/>
          </a:xfrm>
          <a:prstGeom prst="rect">
            <a:avLst/>
          </a:prstGeom>
          <a:noFill/>
        </p:spPr>
        <p:txBody>
          <a:bodyPr wrap="square">
            <a:spAutoFit/>
          </a:bodyPr>
          <a:lstStyle/>
          <a:p>
            <a:r>
              <a:rPr lang="en-US" sz="800" dirty="0"/>
              <a:t>https://www.pinterest.com/pin/452471093788604008/</a:t>
            </a:r>
          </a:p>
        </p:txBody>
      </p:sp>
    </p:spTree>
    <p:extLst>
      <p:ext uri="{BB962C8B-B14F-4D97-AF65-F5344CB8AC3E}">
        <p14:creationId xmlns:p14="http://schemas.microsoft.com/office/powerpoint/2010/main" val="16806717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TMPs Require</a:t>
            </a:r>
          </a:p>
        </p:txBody>
      </p:sp>
      <p:sp>
        <p:nvSpPr>
          <p:cNvPr id="25603" name="Content Placeholder 2"/>
          <p:cNvSpPr>
            <a:spLocks noGrp="1"/>
          </p:cNvSpPr>
          <p:nvPr>
            <p:ph idx="1"/>
          </p:nvPr>
        </p:nvSpPr>
        <p:spPr>
          <a:xfrm>
            <a:off x="292509" y="1524000"/>
            <a:ext cx="5094055" cy="4267200"/>
          </a:xfrm>
        </p:spPr>
        <p:txBody>
          <a:bodyPr/>
          <a:lstStyle/>
          <a:p>
            <a:r>
              <a:rPr lang="en-US" dirty="0"/>
              <a:t>Temporary Traffic Control Plan </a:t>
            </a:r>
            <a:r>
              <a:rPr lang="en-US" b="1" dirty="0"/>
              <a:t>(TTC Plan)</a:t>
            </a:r>
          </a:p>
          <a:p>
            <a:r>
              <a:rPr lang="en-US" dirty="0"/>
              <a:t>If “significant project”:</a:t>
            </a:r>
          </a:p>
          <a:p>
            <a:pPr lvl="1"/>
            <a:r>
              <a:rPr lang="en-US" dirty="0"/>
              <a:t>Public information and outreach </a:t>
            </a:r>
            <a:r>
              <a:rPr lang="en-US" b="1" dirty="0"/>
              <a:t>(PI&amp;O) </a:t>
            </a:r>
            <a:r>
              <a:rPr lang="en-US" dirty="0"/>
              <a:t>plan</a:t>
            </a:r>
          </a:p>
          <a:p>
            <a:pPr lvl="1"/>
            <a:r>
              <a:rPr lang="en-US" dirty="0"/>
              <a:t>Transportation operation </a:t>
            </a:r>
            <a:r>
              <a:rPr lang="en-US" b="1" dirty="0"/>
              <a:t>(TO) </a:t>
            </a:r>
            <a:r>
              <a:rPr lang="en-US" dirty="0"/>
              <a:t>plan</a:t>
            </a:r>
          </a:p>
        </p:txBody>
      </p:sp>
      <p:pic>
        <p:nvPicPr>
          <p:cNvPr id="3" name="Picture 2" descr="Umbrella with the letters TMP&#10;underneath in circles&#10;TTC Plan on the left, and TO and PI &amp; O on the right side">
            <a:extLst>
              <a:ext uri="{FF2B5EF4-FFF2-40B4-BE49-F238E27FC236}">
                <a16:creationId xmlns:a16="http://schemas.microsoft.com/office/drawing/2014/main" id="{5B1A0DDA-7947-45F3-9117-9BB51DFE621B}"/>
              </a:ext>
              <a:ext uri="{C183D7F6-B498-43B3-948B-1728B52AA6E4}">
                <adec:decorative xmlns:adec="http://schemas.microsoft.com/office/drawing/2017/decorative" val="0"/>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4592053" y="1289468"/>
            <a:ext cx="4472609" cy="3429000"/>
          </a:xfrm>
          <a:prstGeom prst="rect">
            <a:avLst/>
          </a:prstGeom>
        </p:spPr>
      </p:pic>
      <p:sp>
        <p:nvSpPr>
          <p:cNvPr id="4" name="TextBox 3">
            <a:extLst>
              <a:ext uri="{FF2B5EF4-FFF2-40B4-BE49-F238E27FC236}">
                <a16:creationId xmlns:a16="http://schemas.microsoft.com/office/drawing/2014/main" id="{2A976854-5C85-136A-5D3B-F3F73514FEB1}"/>
              </a:ext>
            </a:extLst>
          </p:cNvPr>
          <p:cNvSpPr txBox="1"/>
          <p:nvPr/>
        </p:nvSpPr>
        <p:spPr>
          <a:xfrm>
            <a:off x="5563501" y="4473716"/>
            <a:ext cx="3501161" cy="215444"/>
          </a:xfrm>
          <a:prstGeom prst="rect">
            <a:avLst/>
          </a:prstGeom>
          <a:noFill/>
        </p:spPr>
        <p:txBody>
          <a:bodyPr wrap="square">
            <a:spAutoFit/>
          </a:bodyPr>
          <a:lstStyle/>
          <a:p>
            <a:r>
              <a:rPr lang="en-US" sz="800" dirty="0"/>
              <a:t>https://www.pinterest.com/pin/452471093788604008/</a:t>
            </a:r>
          </a:p>
        </p:txBody>
      </p:sp>
    </p:spTree>
    <p:extLst>
      <p:ext uri="{BB962C8B-B14F-4D97-AF65-F5344CB8AC3E}">
        <p14:creationId xmlns:p14="http://schemas.microsoft.com/office/powerpoint/2010/main" val="19780710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What is a “Significant Project”?</a:t>
            </a:r>
          </a:p>
        </p:txBody>
      </p:sp>
      <p:sp>
        <p:nvSpPr>
          <p:cNvPr id="31747" name="Content Placeholder 2"/>
          <p:cNvSpPr>
            <a:spLocks noGrp="1"/>
          </p:cNvSpPr>
          <p:nvPr>
            <p:ph idx="1"/>
          </p:nvPr>
        </p:nvSpPr>
        <p:spPr>
          <a:xfrm>
            <a:off x="368968" y="1325563"/>
            <a:ext cx="4800600" cy="4343400"/>
          </a:xfrm>
        </p:spPr>
        <p:txBody>
          <a:bodyPr/>
          <a:lstStyle/>
          <a:p>
            <a:r>
              <a:rPr lang="en-US" dirty="0"/>
              <a:t>Projects that alone or in combination with other concurrent projects nearby, are anticipated to cause </a:t>
            </a:r>
            <a:r>
              <a:rPr lang="en-US" b="1" i="1" dirty="0"/>
              <a:t>sustained work zone impacts </a:t>
            </a:r>
            <a:r>
              <a:rPr lang="en-US" dirty="0"/>
              <a:t>that are greater than what is considered tolerable based on State policy and/or engineering judgment</a:t>
            </a:r>
          </a:p>
        </p:txBody>
      </p:sp>
      <p:pic>
        <p:nvPicPr>
          <p:cNvPr id="4" name="Picture 3" descr="Triple lane shift advance warning sign with traffic congestion in the background"/>
          <p:cNvPicPr>
            <a:picLocks noChangeAspect="1" noChangeArrowheads="1"/>
          </p:cNvPicPr>
          <p:nvPr/>
        </p:nvPicPr>
        <p:blipFill>
          <a:blip r:embed="rId3" cstate="print"/>
          <a:srcRect/>
          <a:stretch>
            <a:fillRect/>
          </a:stretch>
        </p:blipFill>
        <p:spPr bwMode="auto">
          <a:xfrm>
            <a:off x="5334000" y="1600199"/>
            <a:ext cx="3124200" cy="3992811"/>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1F3F7265-FE2F-96BA-E7F4-1818C0FE20AD}"/>
              </a:ext>
            </a:extLst>
          </p:cNvPr>
          <p:cNvSpPr/>
          <p:nvPr/>
        </p:nvSpPr>
        <p:spPr>
          <a:xfrm>
            <a:off x="7251032" y="5621465"/>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1637962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686800" cy="1249363"/>
          </a:xfrm>
        </p:spPr>
        <p:txBody>
          <a:bodyPr/>
          <a:lstStyle/>
          <a:p>
            <a:pPr>
              <a:defRPr/>
            </a:pPr>
            <a:r>
              <a:rPr lang="en-US" dirty="0"/>
              <a:t>What is a “Significant Project”?</a:t>
            </a:r>
          </a:p>
        </p:txBody>
      </p:sp>
      <p:sp>
        <p:nvSpPr>
          <p:cNvPr id="32771" name="Content Placeholder 2"/>
          <p:cNvSpPr>
            <a:spLocks noGrp="1"/>
          </p:cNvSpPr>
          <p:nvPr>
            <p:ph idx="1"/>
          </p:nvPr>
        </p:nvSpPr>
        <p:spPr>
          <a:xfrm>
            <a:off x="457200" y="1371600"/>
            <a:ext cx="5867400" cy="4343400"/>
          </a:xfrm>
        </p:spPr>
        <p:txBody>
          <a:bodyPr/>
          <a:lstStyle/>
          <a:p>
            <a:r>
              <a:rPr lang="en-US" dirty="0"/>
              <a:t>All Interstate system projects</a:t>
            </a:r>
          </a:p>
          <a:p>
            <a:r>
              <a:rPr lang="en-US" dirty="0"/>
              <a:t>Within the boundaries of a designated Transportation Management Area (TMA)</a:t>
            </a:r>
          </a:p>
          <a:p>
            <a:pPr lvl="1"/>
            <a:r>
              <a:rPr lang="en-US" dirty="0"/>
              <a:t>&gt; 200,000 population</a:t>
            </a:r>
          </a:p>
          <a:p>
            <a:r>
              <a:rPr lang="en-US" dirty="0"/>
              <a:t>That occupy a location for </a:t>
            </a:r>
            <a:r>
              <a:rPr lang="en-US" b="1" dirty="0">
                <a:solidFill>
                  <a:srgbClr val="C00000"/>
                </a:solidFill>
              </a:rPr>
              <a:t>more than three days </a:t>
            </a:r>
            <a:r>
              <a:rPr lang="en-US" dirty="0"/>
              <a:t>with either intermittent or continuous lane closures </a:t>
            </a:r>
            <a:r>
              <a:rPr lang="en-US" b="1" dirty="0"/>
              <a:t>shall be </a:t>
            </a:r>
            <a:r>
              <a:rPr lang="en-US" dirty="0"/>
              <a:t>considered as significant projects</a:t>
            </a:r>
          </a:p>
        </p:txBody>
      </p:sp>
      <p:sp>
        <p:nvSpPr>
          <p:cNvPr id="4" name="Rectangle 3"/>
          <p:cNvSpPr/>
          <p:nvPr/>
        </p:nvSpPr>
        <p:spPr>
          <a:xfrm>
            <a:off x="6781800" y="1249363"/>
            <a:ext cx="1130439" cy="4154984"/>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88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a:t>
            </a:r>
          </a:p>
          <a:p>
            <a:pPr algn="ctr"/>
            <a:r>
              <a:rPr lang="en-US" sz="8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a:t>
            </a:r>
          </a:p>
          <a:p>
            <a:pPr algn="ctr"/>
            <a:r>
              <a:rPr lang="en-US" sz="88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a:t>
            </a:r>
          </a:p>
        </p:txBody>
      </p:sp>
    </p:spTree>
    <p:extLst>
      <p:ext uri="{BB962C8B-B14F-4D97-AF65-F5344CB8AC3E}">
        <p14:creationId xmlns:p14="http://schemas.microsoft.com/office/powerpoint/2010/main" val="35089239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12403"/>
            <a:ext cx="8763000" cy="1325563"/>
          </a:xfrm>
        </p:spPr>
        <p:txBody>
          <a:bodyPr/>
          <a:lstStyle/>
          <a:p>
            <a:pPr>
              <a:defRPr/>
            </a:pPr>
            <a:r>
              <a:rPr lang="en-US" dirty="0"/>
              <a:t>What if the Project is</a:t>
            </a:r>
            <a:br>
              <a:rPr lang="en-US" dirty="0"/>
            </a:br>
            <a:r>
              <a:rPr lang="en-US" dirty="0"/>
              <a:t>Not “Significant”?</a:t>
            </a:r>
          </a:p>
        </p:txBody>
      </p:sp>
      <p:sp>
        <p:nvSpPr>
          <p:cNvPr id="33795" name="Content Placeholder 2"/>
          <p:cNvSpPr>
            <a:spLocks noGrp="1"/>
          </p:cNvSpPr>
          <p:nvPr>
            <p:ph idx="1"/>
          </p:nvPr>
        </p:nvSpPr>
        <p:spPr>
          <a:xfrm>
            <a:off x="312820" y="1615335"/>
            <a:ext cx="4259180" cy="4343400"/>
          </a:xfrm>
        </p:spPr>
        <p:txBody>
          <a:bodyPr/>
          <a:lstStyle/>
          <a:p>
            <a:r>
              <a:rPr lang="en-US" dirty="0"/>
              <a:t>The TMP may consist only of a TTC Plan</a:t>
            </a:r>
          </a:p>
          <a:p>
            <a:r>
              <a:rPr lang="en-US" dirty="0"/>
              <a:t>Agencies are encouraged to consider TO and PI&amp;O issues for these projects as well</a:t>
            </a:r>
          </a:p>
          <a:p>
            <a:r>
              <a:rPr lang="en-US" dirty="0"/>
              <a:t>Not significant does not mean “insignificant”!</a:t>
            </a:r>
          </a:p>
        </p:txBody>
      </p:sp>
      <p:pic>
        <p:nvPicPr>
          <p:cNvPr id="6" name="Picture 5" descr="Umbrella with the letters TMP&#10;underneath in circles&#10;TTC Plan on the left, and TO and PI &amp; O on the right side">
            <a:extLst>
              <a:ext uri="{FF2B5EF4-FFF2-40B4-BE49-F238E27FC236}">
                <a16:creationId xmlns:a16="http://schemas.microsoft.com/office/drawing/2014/main" id="{DEA042BA-0A89-462F-867B-0538FD86270D}"/>
              </a:ext>
              <a:ext uri="{C183D7F6-B498-43B3-948B-1728B52AA6E4}">
                <adec:decorative xmlns:adec="http://schemas.microsoft.com/office/drawing/2017/decorative" val="0"/>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4572000" y="1449998"/>
            <a:ext cx="4472609" cy="3429000"/>
          </a:xfrm>
          <a:prstGeom prst="rect">
            <a:avLst/>
          </a:prstGeom>
        </p:spPr>
      </p:pic>
      <p:sp>
        <p:nvSpPr>
          <p:cNvPr id="3" name="TextBox 2">
            <a:extLst>
              <a:ext uri="{FF2B5EF4-FFF2-40B4-BE49-F238E27FC236}">
                <a16:creationId xmlns:a16="http://schemas.microsoft.com/office/drawing/2014/main" id="{F3786995-5945-BDC6-0D65-D4970C4F22E7}"/>
              </a:ext>
            </a:extLst>
          </p:cNvPr>
          <p:cNvSpPr txBox="1"/>
          <p:nvPr/>
        </p:nvSpPr>
        <p:spPr>
          <a:xfrm>
            <a:off x="5563501" y="4473716"/>
            <a:ext cx="3501161" cy="215444"/>
          </a:xfrm>
          <a:prstGeom prst="rect">
            <a:avLst/>
          </a:prstGeom>
          <a:noFill/>
        </p:spPr>
        <p:txBody>
          <a:bodyPr wrap="square">
            <a:spAutoFit/>
          </a:bodyPr>
          <a:lstStyle/>
          <a:p>
            <a:r>
              <a:rPr lang="en-US" sz="800" dirty="0"/>
              <a:t>https://www.pinterest.com/pin/452471093788604008/</a:t>
            </a:r>
          </a:p>
        </p:txBody>
      </p:sp>
    </p:spTree>
    <p:extLst>
      <p:ext uri="{BB962C8B-B14F-4D97-AF65-F5344CB8AC3E}">
        <p14:creationId xmlns:p14="http://schemas.microsoft.com/office/powerpoint/2010/main" val="6076620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51618"/>
            <a:ext cx="8763000" cy="1325563"/>
          </a:xfrm>
        </p:spPr>
        <p:txBody>
          <a:bodyPr/>
          <a:lstStyle/>
          <a:p>
            <a:pPr>
              <a:defRPr/>
            </a:pPr>
            <a:r>
              <a:rPr lang="en-US" dirty="0"/>
              <a:t>Temporary Traffic Control Plan</a:t>
            </a:r>
            <a:br>
              <a:rPr lang="en-US" dirty="0"/>
            </a:br>
            <a:r>
              <a:rPr lang="en-US" dirty="0"/>
              <a:t>(TTC Plan) Component (Module 2)</a:t>
            </a:r>
          </a:p>
        </p:txBody>
      </p:sp>
      <p:sp>
        <p:nvSpPr>
          <p:cNvPr id="26627" name="Content Placeholder 2"/>
          <p:cNvSpPr>
            <a:spLocks noGrp="1"/>
          </p:cNvSpPr>
          <p:nvPr>
            <p:ph idx="1"/>
          </p:nvPr>
        </p:nvSpPr>
        <p:spPr>
          <a:xfrm>
            <a:off x="381000" y="1752600"/>
            <a:ext cx="8458200" cy="4267200"/>
          </a:xfrm>
        </p:spPr>
        <p:txBody>
          <a:bodyPr/>
          <a:lstStyle/>
          <a:p>
            <a:r>
              <a:rPr lang="en-US" dirty="0"/>
              <a:t>A </a:t>
            </a:r>
            <a:r>
              <a:rPr lang="en-US" b="1" dirty="0"/>
              <a:t>set of drawings </a:t>
            </a:r>
            <a:r>
              <a:rPr lang="en-US" dirty="0"/>
              <a:t>and other information detailing how the work will be accomplished</a:t>
            </a:r>
          </a:p>
          <a:p>
            <a:r>
              <a:rPr lang="en-US" dirty="0"/>
              <a:t>A </a:t>
            </a:r>
            <a:r>
              <a:rPr lang="en-US" b="1" dirty="0"/>
              <a:t>plan</a:t>
            </a:r>
            <a:r>
              <a:rPr lang="en-US" dirty="0"/>
              <a:t> for maintenance and </a:t>
            </a:r>
            <a:r>
              <a:rPr lang="en-US" b="1" dirty="0"/>
              <a:t>control</a:t>
            </a:r>
            <a:r>
              <a:rPr lang="en-US" dirty="0"/>
              <a:t> of </a:t>
            </a:r>
            <a:r>
              <a:rPr lang="en-US" b="1" dirty="0"/>
              <a:t>traffic</a:t>
            </a:r>
            <a:r>
              <a:rPr lang="en-US" dirty="0"/>
              <a:t> during work</a:t>
            </a:r>
          </a:p>
          <a:p>
            <a:r>
              <a:rPr lang="en-US" dirty="0"/>
              <a:t>Temporary traffic control measures to be used for </a:t>
            </a:r>
            <a:r>
              <a:rPr lang="en-US" b="1" dirty="0"/>
              <a:t>facilitating</a:t>
            </a:r>
            <a:r>
              <a:rPr lang="en-US" dirty="0"/>
              <a:t> road users through a work zone </a:t>
            </a:r>
            <a:r>
              <a:rPr lang="en-US" b="1" dirty="0"/>
              <a:t>safely</a:t>
            </a:r>
          </a:p>
          <a:p>
            <a:r>
              <a:rPr lang="en-US" dirty="0"/>
              <a:t>Based on applicable TTC standards and guidelines</a:t>
            </a:r>
          </a:p>
        </p:txBody>
      </p:sp>
    </p:spTree>
    <p:extLst>
      <p:ext uri="{BB962C8B-B14F-4D97-AF65-F5344CB8AC3E}">
        <p14:creationId xmlns:p14="http://schemas.microsoft.com/office/powerpoint/2010/main" val="40595025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Work Zone “Strategies”</a:t>
            </a:r>
          </a:p>
        </p:txBody>
      </p:sp>
      <p:sp>
        <p:nvSpPr>
          <p:cNvPr id="5123" name="Content Placeholder 2"/>
          <p:cNvSpPr>
            <a:spLocks noGrp="1"/>
          </p:cNvSpPr>
          <p:nvPr>
            <p:ph idx="1"/>
          </p:nvPr>
        </p:nvSpPr>
        <p:spPr>
          <a:xfrm>
            <a:off x="364958" y="1137671"/>
            <a:ext cx="4828263" cy="3581400"/>
          </a:xfrm>
        </p:spPr>
        <p:txBody>
          <a:bodyPr/>
          <a:lstStyle/>
          <a:p>
            <a:r>
              <a:rPr lang="en-US" dirty="0"/>
              <a:t>An approach for mitigating the impacts of work zones, while ensuring constructability</a:t>
            </a:r>
          </a:p>
          <a:p>
            <a:r>
              <a:rPr lang="en-US" dirty="0"/>
              <a:t>Must be evaluated when there are two or more competing interests or alternatives</a:t>
            </a:r>
          </a:p>
        </p:txBody>
      </p:sp>
      <p:sp>
        <p:nvSpPr>
          <p:cNvPr id="5" name="TextBox 4"/>
          <p:cNvSpPr txBox="1">
            <a:spLocks noChangeArrowheads="1"/>
          </p:cNvSpPr>
          <p:nvPr/>
        </p:nvSpPr>
        <p:spPr bwMode="auto">
          <a:xfrm>
            <a:off x="304800" y="4902635"/>
            <a:ext cx="8534400" cy="954107"/>
          </a:xfrm>
          <a:prstGeom prst="rect">
            <a:avLst/>
          </a:prstGeom>
          <a:solidFill>
            <a:schemeClr val="bg1"/>
          </a:solidFill>
          <a:ln w="9525">
            <a:solidFill>
              <a:srgbClr val="C00000"/>
            </a:solidFill>
            <a:miter lim="800000"/>
            <a:headEnd/>
            <a:tailEnd/>
          </a:ln>
        </p:spPr>
        <p:txBody>
          <a:bodyPr wrap="square">
            <a:spAutoFit/>
          </a:bodyPr>
          <a:lstStyle/>
          <a:p>
            <a:pPr algn="ctr"/>
            <a:r>
              <a:rPr lang="en-US" sz="2800" b="1" dirty="0">
                <a:latin typeface="Arial" panose="020B0604020202020204" pitchFamily="34" charset="0"/>
              </a:rPr>
              <a:t>Strategy: an approach, method, or series of maneuvers for obtaining a specific goal or result</a:t>
            </a:r>
          </a:p>
        </p:txBody>
      </p:sp>
    </p:spTree>
    <p:extLst>
      <p:ext uri="{BB962C8B-B14F-4D97-AF65-F5344CB8AC3E}">
        <p14:creationId xmlns:p14="http://schemas.microsoft.com/office/powerpoint/2010/main" val="2916751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98437"/>
            <a:ext cx="8763000" cy="1325563"/>
          </a:xfrm>
        </p:spPr>
        <p:txBody>
          <a:bodyPr/>
          <a:lstStyle/>
          <a:p>
            <a:pPr>
              <a:defRPr/>
            </a:pPr>
            <a:r>
              <a:rPr lang="en-US" dirty="0"/>
              <a:t>Public Information and Outreach (PI&amp;O) Component (Module 3)</a:t>
            </a:r>
          </a:p>
        </p:txBody>
      </p:sp>
      <p:sp>
        <p:nvSpPr>
          <p:cNvPr id="27651" name="Content Placeholder 2"/>
          <p:cNvSpPr>
            <a:spLocks noGrp="1"/>
          </p:cNvSpPr>
          <p:nvPr>
            <p:ph idx="1"/>
          </p:nvPr>
        </p:nvSpPr>
        <p:spPr>
          <a:xfrm>
            <a:off x="381000" y="1676400"/>
            <a:ext cx="7010400" cy="4343400"/>
          </a:xfrm>
        </p:spPr>
        <p:txBody>
          <a:bodyPr/>
          <a:lstStyle/>
          <a:p>
            <a:r>
              <a:rPr lang="en-US" dirty="0"/>
              <a:t>Addresses communication with the public and concerned stakeholders</a:t>
            </a:r>
          </a:p>
          <a:p>
            <a:r>
              <a:rPr lang="en-US" dirty="0"/>
              <a:t>Seeks </a:t>
            </a:r>
            <a:r>
              <a:rPr lang="en-US" b="1" i="1" dirty="0"/>
              <a:t>to inform </a:t>
            </a:r>
            <a:r>
              <a:rPr lang="en-US" dirty="0"/>
              <a:t>affected users of the work zone and its conditions</a:t>
            </a:r>
          </a:p>
        </p:txBody>
      </p:sp>
    </p:spTree>
    <p:extLst>
      <p:ext uri="{BB962C8B-B14F-4D97-AF65-F5344CB8AC3E}">
        <p14:creationId xmlns:p14="http://schemas.microsoft.com/office/powerpoint/2010/main" val="2924983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98437"/>
            <a:ext cx="8763000" cy="1325563"/>
          </a:xfrm>
        </p:spPr>
        <p:txBody>
          <a:bodyPr/>
          <a:lstStyle/>
          <a:p>
            <a:pPr>
              <a:defRPr/>
            </a:pPr>
            <a:r>
              <a:rPr lang="en-US" dirty="0"/>
              <a:t>Transportation Operations</a:t>
            </a:r>
            <a:br>
              <a:rPr lang="en-US" dirty="0"/>
            </a:br>
            <a:r>
              <a:rPr lang="en-US" dirty="0"/>
              <a:t>(TO) Component (Module 4)</a:t>
            </a:r>
          </a:p>
        </p:txBody>
      </p:sp>
      <p:sp>
        <p:nvSpPr>
          <p:cNvPr id="29699" name="Content Placeholder 2"/>
          <p:cNvSpPr>
            <a:spLocks noGrp="1"/>
          </p:cNvSpPr>
          <p:nvPr>
            <p:ph idx="1"/>
          </p:nvPr>
        </p:nvSpPr>
        <p:spPr>
          <a:xfrm>
            <a:off x="457200" y="1676400"/>
            <a:ext cx="8305800" cy="4572000"/>
          </a:xfrm>
        </p:spPr>
        <p:txBody>
          <a:bodyPr/>
          <a:lstStyle/>
          <a:p>
            <a:r>
              <a:rPr lang="en-US" dirty="0"/>
              <a:t>Addresses sustained operations and management strategies of the work zone impact area, such as:</a:t>
            </a:r>
          </a:p>
          <a:p>
            <a:pPr lvl="1"/>
            <a:r>
              <a:rPr lang="en-US" dirty="0"/>
              <a:t>Demand Management</a:t>
            </a:r>
          </a:p>
          <a:p>
            <a:pPr lvl="1"/>
            <a:r>
              <a:rPr lang="en-US" dirty="0"/>
              <a:t>Corridor/network Management</a:t>
            </a:r>
          </a:p>
          <a:p>
            <a:pPr lvl="1"/>
            <a:r>
              <a:rPr lang="en-US" dirty="0"/>
              <a:t>Enforcement</a:t>
            </a:r>
          </a:p>
          <a:p>
            <a:pPr lvl="1"/>
            <a:r>
              <a:rPr lang="en-US" dirty="0"/>
              <a:t>Traffic Management</a:t>
            </a:r>
          </a:p>
          <a:p>
            <a:pPr lvl="1"/>
            <a:r>
              <a:rPr lang="en-US" dirty="0"/>
              <a:t>Signal timing</a:t>
            </a:r>
          </a:p>
        </p:txBody>
      </p:sp>
    </p:spTree>
    <p:extLst>
      <p:ext uri="{BB962C8B-B14F-4D97-AF65-F5344CB8AC3E}">
        <p14:creationId xmlns:p14="http://schemas.microsoft.com/office/powerpoint/2010/main" val="12426056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How Much Detail?</a:t>
            </a:r>
          </a:p>
        </p:txBody>
      </p:sp>
      <p:sp>
        <p:nvSpPr>
          <p:cNvPr id="30723" name="Content Placeholder 2"/>
          <p:cNvSpPr>
            <a:spLocks noGrp="1"/>
          </p:cNvSpPr>
          <p:nvPr>
            <p:ph idx="1"/>
          </p:nvPr>
        </p:nvSpPr>
        <p:spPr>
          <a:xfrm>
            <a:off x="304800" y="1524000"/>
            <a:ext cx="7620000" cy="4191000"/>
          </a:xfrm>
        </p:spPr>
        <p:txBody>
          <a:bodyPr/>
          <a:lstStyle/>
          <a:p>
            <a:pPr marL="342900" lvl="1" indent="-342900"/>
            <a:r>
              <a:rPr lang="en-US" dirty="0"/>
              <a:t>The scope, content, and level of detail of a TMP may vary based on the State or local transportation agency's work zone policy and the anticipated work zone impacts of the project</a:t>
            </a:r>
            <a:endParaRPr lang="en-US" b="1" dirty="0">
              <a:solidFill>
                <a:srgbClr val="C00000"/>
              </a:solidFill>
            </a:endParaRPr>
          </a:p>
          <a:p>
            <a:pPr marL="342900" lvl="1" indent="-342900"/>
            <a:r>
              <a:rPr lang="en-US" b="1" dirty="0"/>
              <a:t>Required for ALL Federal Aid projects</a:t>
            </a:r>
          </a:p>
          <a:p>
            <a:endParaRPr lang="en-US" dirty="0"/>
          </a:p>
        </p:txBody>
      </p:sp>
    </p:spTree>
    <p:extLst>
      <p:ext uri="{BB962C8B-B14F-4D97-AF65-F5344CB8AC3E}">
        <p14:creationId xmlns:p14="http://schemas.microsoft.com/office/powerpoint/2010/main" val="7735333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839200" cy="1143000"/>
          </a:xfrm>
        </p:spPr>
        <p:txBody>
          <a:bodyPr/>
          <a:lstStyle/>
          <a:p>
            <a:pPr>
              <a:defRPr/>
            </a:pPr>
            <a:r>
              <a:rPr lang="en-US" dirty="0"/>
              <a:t>The Benefits of a TMP</a:t>
            </a:r>
          </a:p>
        </p:txBody>
      </p:sp>
      <p:sp>
        <p:nvSpPr>
          <p:cNvPr id="34819" name="Content Placeholder 2"/>
          <p:cNvSpPr>
            <a:spLocks noGrp="1"/>
          </p:cNvSpPr>
          <p:nvPr>
            <p:ph idx="1"/>
          </p:nvPr>
        </p:nvSpPr>
        <p:spPr>
          <a:xfrm>
            <a:off x="381000" y="1508053"/>
            <a:ext cx="3886200" cy="4343400"/>
          </a:xfrm>
        </p:spPr>
        <p:txBody>
          <a:bodyPr/>
          <a:lstStyle/>
          <a:p>
            <a:r>
              <a:rPr lang="en-US" dirty="0"/>
              <a:t>Promotes more efficient and effective work zones</a:t>
            </a:r>
          </a:p>
          <a:p>
            <a:r>
              <a:rPr lang="en-US" dirty="0"/>
              <a:t>Reduces costs</a:t>
            </a:r>
          </a:p>
          <a:p>
            <a:r>
              <a:rPr lang="en-US" dirty="0"/>
              <a:t>Improves work zone safety</a:t>
            </a:r>
          </a:p>
          <a:p>
            <a:r>
              <a:rPr lang="en-US" dirty="0"/>
              <a:t>Increases public satisfaction and project acceptance</a:t>
            </a:r>
          </a:p>
        </p:txBody>
      </p:sp>
      <p:pic>
        <p:nvPicPr>
          <p:cNvPr id="34820" name="Picture 5" descr="Car incident - Telephone pole through the window with emergency personnel on scene&#10;"/>
          <p:cNvPicPr>
            <a:picLocks noChangeAspect="1" noChangeArrowheads="1"/>
          </p:cNvPicPr>
          <p:nvPr/>
        </p:nvPicPr>
        <p:blipFill>
          <a:blip r:embed="rId3" cstate="print"/>
          <a:srcRect l="43333" t="19952" r="25833" b="34419"/>
          <a:stretch>
            <a:fillRect/>
          </a:stretch>
        </p:blipFill>
        <p:spPr bwMode="auto">
          <a:xfrm>
            <a:off x="4579374" y="1524000"/>
            <a:ext cx="3962400" cy="4391302"/>
          </a:xfrm>
          <a:prstGeom prst="rect">
            <a:avLst/>
          </a:prstGeom>
          <a:noFill/>
          <a:ln w="9525">
            <a:noFill/>
            <a:miter lim="800000"/>
            <a:headEnd/>
            <a:tailEnd/>
          </a:ln>
        </p:spPr>
      </p:pic>
      <p:sp>
        <p:nvSpPr>
          <p:cNvPr id="5" name="Google Shape;74;p1">
            <a:extLst>
              <a:ext uri="{FF2B5EF4-FFF2-40B4-BE49-F238E27FC236}">
                <a16:creationId xmlns:a16="http://schemas.microsoft.com/office/drawing/2014/main" id="{27AF1C04-D928-C382-1939-576C9B7F3F2D}"/>
              </a:ext>
            </a:extLst>
          </p:cNvPr>
          <p:cNvSpPr/>
          <p:nvPr/>
        </p:nvSpPr>
        <p:spPr>
          <a:xfrm>
            <a:off x="7543800" y="5915302"/>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pic>
        <p:nvPicPr>
          <p:cNvPr id="6" name="Picture 5" descr="Car accident - Telephone pole through the window&#10;&#10;C:\Users\Juan M. Morales\Desktop\Donated TTC Photos\100_0217.JPG">
            <a:extLst>
              <a:ext uri="{FF2B5EF4-FFF2-40B4-BE49-F238E27FC236}">
                <a16:creationId xmlns:a16="http://schemas.microsoft.com/office/drawing/2014/main" id="{031E5560-940C-037B-8683-DB6F91A08D2F}"/>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artisticBlur/>
                    </a14:imgEffect>
                  </a14:imgLayer>
                </a14:imgProps>
              </a:ext>
            </a:extLst>
          </a:blip>
          <a:srcRect l="64680" t="28662" r="33541" b="68171"/>
          <a:stretch/>
        </p:blipFill>
        <p:spPr bwMode="auto">
          <a:xfrm>
            <a:off x="7315200" y="2362200"/>
            <a:ext cx="228600" cy="304800"/>
          </a:xfrm>
          <a:prstGeom prst="rect">
            <a:avLst/>
          </a:prstGeom>
          <a:noFill/>
          <a:ln w="9525">
            <a:noFill/>
            <a:miter lim="800000"/>
            <a:headEnd/>
            <a:tailEnd/>
          </a:ln>
        </p:spPr>
      </p:pic>
      <p:pic>
        <p:nvPicPr>
          <p:cNvPr id="7" name="Picture 5" descr="Car accident - Telephone pole through the window&#10;&#10;C:\Users\Juan M. Morales\Desktop\Donated TTC Photos\100_0217.JPG">
            <a:extLst>
              <a:ext uri="{FF2B5EF4-FFF2-40B4-BE49-F238E27FC236}">
                <a16:creationId xmlns:a16="http://schemas.microsoft.com/office/drawing/2014/main" id="{C56AD290-D009-8492-58D2-B724C2F001D0}"/>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artisticBlur/>
                    </a14:imgEffect>
                  </a14:imgLayer>
                </a14:imgProps>
              </a:ext>
            </a:extLst>
          </a:blip>
          <a:srcRect l="45705" t="28662" r="51923" b="68171"/>
          <a:stretch/>
        </p:blipFill>
        <p:spPr bwMode="auto">
          <a:xfrm>
            <a:off x="4876800" y="2362200"/>
            <a:ext cx="304800" cy="304800"/>
          </a:xfrm>
          <a:prstGeom prst="rect">
            <a:avLst/>
          </a:prstGeom>
          <a:noFill/>
          <a:ln w="9525">
            <a:noFill/>
            <a:miter lim="800000"/>
            <a:headEnd/>
            <a:tailEnd/>
          </a:ln>
        </p:spPr>
      </p:pic>
      <p:pic>
        <p:nvPicPr>
          <p:cNvPr id="8" name="Picture 5" descr="Car accident - Telephone pole through the window&#10;&#10;C:\Users\Juan M. Morales\Desktop\Donated TTC Photos\100_0217.JPG">
            <a:extLst>
              <a:ext uri="{FF2B5EF4-FFF2-40B4-BE49-F238E27FC236}">
                <a16:creationId xmlns:a16="http://schemas.microsoft.com/office/drawing/2014/main" id="{2A685F79-D8E2-64C3-5267-E51B01ECAF75}"/>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artisticBlur/>
                    </a14:imgEffect>
                  </a14:imgLayer>
                </a14:imgProps>
              </a:ext>
            </a:extLst>
          </a:blip>
          <a:srcRect l="53413" t="31829" r="44808" b="65004"/>
          <a:stretch/>
        </p:blipFill>
        <p:spPr bwMode="auto">
          <a:xfrm>
            <a:off x="5943600" y="2667000"/>
            <a:ext cx="228600" cy="304800"/>
          </a:xfrm>
          <a:prstGeom prst="rect">
            <a:avLst/>
          </a:prstGeom>
          <a:noFill/>
          <a:ln w="9525">
            <a:noFill/>
            <a:miter lim="800000"/>
            <a:headEnd/>
            <a:tailEnd/>
          </a:ln>
        </p:spPr>
      </p:pic>
    </p:spTree>
    <p:extLst>
      <p:ext uri="{BB962C8B-B14F-4D97-AF65-F5344CB8AC3E}">
        <p14:creationId xmlns:p14="http://schemas.microsoft.com/office/powerpoint/2010/main" val="10426551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915400" cy="1219200"/>
          </a:xfrm>
        </p:spPr>
        <p:txBody>
          <a:bodyPr/>
          <a:lstStyle/>
          <a:p>
            <a:pPr>
              <a:defRPr/>
            </a:pPr>
            <a:r>
              <a:rPr lang="en-US" dirty="0"/>
              <a:t>The Benefits of a TMP (cont.)</a:t>
            </a:r>
          </a:p>
        </p:txBody>
      </p:sp>
      <p:sp>
        <p:nvSpPr>
          <p:cNvPr id="35843" name="Content Placeholder 2"/>
          <p:cNvSpPr>
            <a:spLocks noGrp="1"/>
          </p:cNvSpPr>
          <p:nvPr>
            <p:ph idx="1"/>
          </p:nvPr>
        </p:nvSpPr>
        <p:spPr>
          <a:xfrm>
            <a:off x="381000" y="1371600"/>
            <a:ext cx="3581400" cy="4343400"/>
          </a:xfrm>
        </p:spPr>
        <p:txBody>
          <a:bodyPr/>
          <a:lstStyle/>
          <a:p>
            <a:pPr>
              <a:buFontTx/>
              <a:buNone/>
            </a:pPr>
            <a:endParaRPr lang="en-US" dirty="0"/>
          </a:p>
          <a:p>
            <a:r>
              <a:rPr lang="en-US" dirty="0"/>
              <a:t>Minimizes work zone impacts</a:t>
            </a:r>
          </a:p>
          <a:p>
            <a:r>
              <a:rPr lang="en-US" dirty="0"/>
              <a:t>Improves public awareness</a:t>
            </a:r>
          </a:p>
          <a:p>
            <a:r>
              <a:rPr lang="en-US" dirty="0"/>
              <a:t>Improves intra &amp; interagency coordination</a:t>
            </a:r>
            <a:endParaRPr lang="en-US" b="1" dirty="0"/>
          </a:p>
        </p:txBody>
      </p:sp>
      <p:pic>
        <p:nvPicPr>
          <p:cNvPr id="35844" name="Picture 5" descr="Work zone with drums at an intersection and heavy equipment"/>
          <p:cNvPicPr>
            <a:picLocks noChangeAspect="1" noChangeArrowheads="1"/>
          </p:cNvPicPr>
          <p:nvPr/>
        </p:nvPicPr>
        <p:blipFill>
          <a:blip r:embed="rId3" cstate="print"/>
          <a:srcRect l="39166" t="18889" r="10834" b="14444"/>
          <a:stretch>
            <a:fillRect/>
          </a:stretch>
        </p:blipFill>
        <p:spPr bwMode="auto">
          <a:xfrm>
            <a:off x="4191000" y="1600200"/>
            <a:ext cx="4267200" cy="4267200"/>
          </a:xfrm>
          <a:prstGeom prst="rect">
            <a:avLst/>
          </a:prstGeom>
          <a:noFill/>
          <a:ln w="9525">
            <a:noFill/>
            <a:miter lim="800000"/>
            <a:headEnd/>
            <a:tailEnd/>
          </a:ln>
        </p:spPr>
      </p:pic>
      <p:sp>
        <p:nvSpPr>
          <p:cNvPr id="4" name="Google Shape;74;p1">
            <a:extLst>
              <a:ext uri="{FF2B5EF4-FFF2-40B4-BE49-F238E27FC236}">
                <a16:creationId xmlns:a16="http://schemas.microsoft.com/office/drawing/2014/main" id="{B114F96A-3CE6-ACB7-BA1E-7188686E68C0}"/>
              </a:ext>
            </a:extLst>
          </p:cNvPr>
          <p:cNvSpPr/>
          <p:nvPr/>
        </p:nvSpPr>
        <p:spPr>
          <a:xfrm>
            <a:off x="7391400" y="5890846"/>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7826741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1938" name="Rectangle 2"/>
          <p:cNvSpPr>
            <a:spLocks noGrp="1" noChangeArrowheads="1"/>
          </p:cNvSpPr>
          <p:nvPr>
            <p:ph type="title"/>
          </p:nvPr>
        </p:nvSpPr>
        <p:spPr/>
        <p:txBody>
          <a:bodyPr/>
          <a:lstStyle/>
          <a:p>
            <a:pPr eaLnBrk="1" hangingPunct="1">
              <a:defRPr/>
            </a:pPr>
            <a:r>
              <a:rPr lang="en-US" dirty="0"/>
              <a:t>Knowledge Check</a:t>
            </a:r>
          </a:p>
        </p:txBody>
      </p:sp>
      <p:sp>
        <p:nvSpPr>
          <p:cNvPr id="36867" name="Rectangle 3"/>
          <p:cNvSpPr>
            <a:spLocks noGrp="1" noChangeArrowheads="1"/>
          </p:cNvSpPr>
          <p:nvPr>
            <p:ph type="body" idx="1"/>
          </p:nvPr>
        </p:nvSpPr>
        <p:spPr>
          <a:xfrm>
            <a:off x="387220" y="1524000"/>
            <a:ext cx="8305800" cy="4419600"/>
          </a:xfrm>
        </p:spPr>
        <p:txBody>
          <a:bodyPr/>
          <a:lstStyle/>
          <a:p>
            <a:pPr eaLnBrk="1" hangingPunct="1"/>
            <a:r>
              <a:rPr lang="en-US" dirty="0"/>
              <a:t>How many people die in traffic crashes in the USA every year? In work zones?</a:t>
            </a:r>
          </a:p>
          <a:p>
            <a:pPr eaLnBrk="1" hangingPunct="1"/>
            <a:r>
              <a:rPr lang="en-US" dirty="0"/>
              <a:t>When are TMPs required?</a:t>
            </a:r>
          </a:p>
          <a:p>
            <a:pPr eaLnBrk="1" hangingPunct="1"/>
            <a:r>
              <a:rPr lang="en-US" dirty="0"/>
              <a:t>What are the 3 components of a TMP?</a:t>
            </a:r>
          </a:p>
          <a:p>
            <a:pPr eaLnBrk="1" hangingPunct="1"/>
            <a:r>
              <a:rPr lang="en-US" dirty="0"/>
              <a:t>When are all 3 components required?</a:t>
            </a:r>
          </a:p>
          <a:p>
            <a:pPr eaLnBrk="1" hangingPunct="1"/>
            <a:r>
              <a:rPr lang="en-US" dirty="0"/>
              <a:t>What are the benefits of TMPs?</a:t>
            </a:r>
          </a:p>
          <a:p>
            <a:pPr eaLnBrk="1" hangingPunct="1">
              <a:buFontTx/>
              <a:buNone/>
            </a:pPr>
            <a:endParaRPr lang="en-US" dirty="0"/>
          </a:p>
        </p:txBody>
      </p:sp>
    </p:spTree>
    <p:extLst>
      <p:ext uri="{BB962C8B-B14F-4D97-AF65-F5344CB8AC3E}">
        <p14:creationId xmlns:p14="http://schemas.microsoft.com/office/powerpoint/2010/main" val="27809240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Title 1"/>
          <p:cNvSpPr>
            <a:spLocks noGrp="1"/>
          </p:cNvSpPr>
          <p:nvPr>
            <p:ph type="title"/>
          </p:nvPr>
        </p:nvSpPr>
        <p:spPr>
          <a:xfrm>
            <a:off x="457200" y="0"/>
            <a:ext cx="8229600" cy="1417638"/>
          </a:xfrm>
        </p:spPr>
        <p:txBody>
          <a:bodyPr/>
          <a:lstStyle/>
          <a:p>
            <a:r>
              <a:rPr lang="en-US" dirty="0"/>
              <a:t>Questions</a:t>
            </a:r>
          </a:p>
        </p:txBody>
      </p:sp>
    </p:spTree>
    <p:extLst>
      <p:ext uri="{BB962C8B-B14F-4D97-AF65-F5344CB8AC3E}">
        <p14:creationId xmlns:p14="http://schemas.microsoft.com/office/powerpoint/2010/main" val="42775349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Work Zone “Strategies”</a:t>
            </a:r>
          </a:p>
        </p:txBody>
      </p:sp>
      <p:sp>
        <p:nvSpPr>
          <p:cNvPr id="6147" name="Content Placeholder 2"/>
          <p:cNvSpPr>
            <a:spLocks noGrp="1"/>
          </p:cNvSpPr>
          <p:nvPr>
            <p:ph idx="1"/>
          </p:nvPr>
        </p:nvSpPr>
        <p:spPr>
          <a:xfrm>
            <a:off x="381000" y="1524000"/>
            <a:ext cx="8229600" cy="4495800"/>
          </a:xfrm>
        </p:spPr>
        <p:txBody>
          <a:bodyPr/>
          <a:lstStyle/>
          <a:p>
            <a:r>
              <a:rPr lang="en-US" dirty="0"/>
              <a:t>Once selected, they are used to develop:</a:t>
            </a:r>
          </a:p>
          <a:p>
            <a:pPr lvl="1"/>
            <a:r>
              <a:rPr lang="en-US" dirty="0"/>
              <a:t>Contract requirements</a:t>
            </a:r>
          </a:p>
          <a:p>
            <a:pPr lvl="1"/>
            <a:r>
              <a:rPr lang="en-US" dirty="0"/>
              <a:t>Transportation Management Plans (TMP)</a:t>
            </a:r>
          </a:p>
          <a:p>
            <a:pPr lvl="2"/>
            <a:r>
              <a:rPr lang="en-US" dirty="0"/>
              <a:t>A Temporary Traffic Control Plan (TTC) Plan</a:t>
            </a:r>
          </a:p>
          <a:p>
            <a:pPr lvl="2"/>
            <a:endParaRPr lang="en-US" dirty="0"/>
          </a:p>
        </p:txBody>
      </p:sp>
      <p:sp>
        <p:nvSpPr>
          <p:cNvPr id="4" name="Text Box 4"/>
          <p:cNvSpPr txBox="1">
            <a:spLocks noChangeArrowheads="1"/>
          </p:cNvSpPr>
          <p:nvPr/>
        </p:nvSpPr>
        <p:spPr bwMode="auto">
          <a:xfrm>
            <a:off x="609600" y="4343400"/>
            <a:ext cx="7924800" cy="1384995"/>
          </a:xfrm>
          <a:prstGeom prst="rect">
            <a:avLst/>
          </a:prstGeom>
          <a:solidFill>
            <a:schemeClr val="bg1"/>
          </a:solidFill>
          <a:ln w="57150">
            <a:noFill/>
            <a:miter lim="800000"/>
            <a:headEnd/>
            <a:tailEnd/>
          </a:ln>
        </p:spPr>
        <p:txBody>
          <a:bodyPr>
            <a:spAutoFit/>
          </a:bodyPr>
          <a:lstStyle/>
          <a:p>
            <a:pPr algn="ctr"/>
            <a:r>
              <a:rPr lang="en-US" sz="2800" b="1" dirty="0">
                <a:solidFill>
                  <a:srgbClr val="008080"/>
                </a:solidFill>
                <a:latin typeface="Arial" panose="020B0604020202020204" pitchFamily="34" charset="0"/>
              </a:rPr>
              <a:t>All designed to OPTIMIZE the cost and effectiveness of construction, traffic management, safety, mobility &amp; social needs</a:t>
            </a:r>
          </a:p>
        </p:txBody>
      </p:sp>
    </p:spTree>
    <p:extLst>
      <p:ext uri="{BB962C8B-B14F-4D97-AF65-F5344CB8AC3E}">
        <p14:creationId xmlns:p14="http://schemas.microsoft.com/office/powerpoint/2010/main" val="406318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Work Zone “Strategies”</a:t>
            </a:r>
          </a:p>
        </p:txBody>
      </p:sp>
      <p:sp>
        <p:nvSpPr>
          <p:cNvPr id="7171" name="Content Placeholder 2"/>
          <p:cNvSpPr>
            <a:spLocks noGrp="1"/>
          </p:cNvSpPr>
          <p:nvPr>
            <p:ph idx="1"/>
          </p:nvPr>
        </p:nvSpPr>
        <p:spPr>
          <a:xfrm>
            <a:off x="381000" y="1447800"/>
            <a:ext cx="8686800" cy="5105400"/>
          </a:xfrm>
        </p:spPr>
        <p:txBody>
          <a:bodyPr/>
          <a:lstStyle/>
          <a:p>
            <a:r>
              <a:rPr lang="en-US" dirty="0"/>
              <a:t>Become more important as the job complexity increases:</a:t>
            </a:r>
          </a:p>
          <a:p>
            <a:pPr lvl="1"/>
            <a:r>
              <a:rPr lang="en-US" dirty="0"/>
              <a:t>Size</a:t>
            </a:r>
          </a:p>
          <a:p>
            <a:pPr lvl="1"/>
            <a:r>
              <a:rPr lang="en-US" dirty="0"/>
              <a:t>Type of work</a:t>
            </a:r>
          </a:p>
          <a:p>
            <a:pPr lvl="1"/>
            <a:r>
              <a:rPr lang="en-US" dirty="0"/>
              <a:t>Work duration</a:t>
            </a:r>
          </a:p>
          <a:p>
            <a:r>
              <a:rPr lang="en-US" dirty="0"/>
              <a:t>May present conflicting objectives</a:t>
            </a:r>
          </a:p>
          <a:p>
            <a:r>
              <a:rPr lang="en-US" dirty="0"/>
              <a:t>May minimize construction costs </a:t>
            </a:r>
            <a:r>
              <a:rPr lang="en-US" b="1" dirty="0"/>
              <a:t>AND</a:t>
            </a:r>
            <a:r>
              <a:rPr lang="en-US" dirty="0"/>
              <a:t> user costs</a:t>
            </a:r>
          </a:p>
        </p:txBody>
      </p:sp>
    </p:spTree>
    <p:extLst>
      <p:ext uri="{BB962C8B-B14F-4D97-AF65-F5344CB8AC3E}">
        <p14:creationId xmlns:p14="http://schemas.microsoft.com/office/powerpoint/2010/main" val="29792568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Why do we Need Work Zone Strategies? And Now?</a:t>
            </a:r>
          </a:p>
        </p:txBody>
      </p:sp>
      <p:sp>
        <p:nvSpPr>
          <p:cNvPr id="8195" name="Content Placeholder 2"/>
          <p:cNvSpPr>
            <a:spLocks noGrp="1"/>
          </p:cNvSpPr>
          <p:nvPr>
            <p:ph idx="1"/>
          </p:nvPr>
        </p:nvSpPr>
        <p:spPr/>
        <p:txBody>
          <a:bodyPr/>
          <a:lstStyle/>
          <a:p>
            <a:r>
              <a:rPr lang="en-US" dirty="0"/>
              <a:t>Work zone fatalities remain high</a:t>
            </a:r>
          </a:p>
          <a:p>
            <a:r>
              <a:rPr lang="en-US" dirty="0"/>
              <a:t>Work zone congestion is worsening</a:t>
            </a:r>
          </a:p>
          <a:p>
            <a:r>
              <a:rPr lang="en-US" dirty="0"/>
              <a:t>Customer dissatisfaction is high</a:t>
            </a:r>
          </a:p>
          <a:p>
            <a:r>
              <a:rPr lang="en-US" b="1" i="1" dirty="0"/>
              <a:t>The Work Zone Safety and Mobility Rule </a:t>
            </a:r>
            <a:r>
              <a:rPr lang="en-US" dirty="0"/>
              <a:t>requires a Transportation Management Plan (TMP) for all Federal-aid highway projects</a:t>
            </a:r>
          </a:p>
        </p:txBody>
      </p:sp>
    </p:spTree>
    <p:extLst>
      <p:ext uri="{BB962C8B-B14F-4D97-AF65-F5344CB8AC3E}">
        <p14:creationId xmlns:p14="http://schemas.microsoft.com/office/powerpoint/2010/main" val="40349977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7" name="Rectangle 2"/>
          <p:cNvSpPr>
            <a:spLocks noGrp="1" noChangeArrowheads="1"/>
          </p:cNvSpPr>
          <p:nvPr>
            <p:ph type="title"/>
          </p:nvPr>
        </p:nvSpPr>
        <p:spPr>
          <a:xfrm>
            <a:off x="304800" y="0"/>
            <a:ext cx="8458200" cy="1371600"/>
          </a:xfrm>
        </p:spPr>
        <p:txBody>
          <a:bodyPr/>
          <a:lstStyle/>
          <a:p>
            <a:pPr eaLnBrk="1" hangingPunct="1"/>
            <a:r>
              <a:rPr lang="en-US" dirty="0"/>
              <a:t>Traffic Safety: Is There a Problem?</a:t>
            </a:r>
          </a:p>
        </p:txBody>
      </p:sp>
      <p:sp>
        <p:nvSpPr>
          <p:cNvPr id="49158" name="Rectangle 3"/>
          <p:cNvSpPr>
            <a:spLocks noGrp="1" noChangeArrowheads="1"/>
          </p:cNvSpPr>
          <p:nvPr>
            <p:ph type="body" idx="1"/>
          </p:nvPr>
        </p:nvSpPr>
        <p:spPr>
          <a:xfrm>
            <a:off x="304800" y="1496040"/>
            <a:ext cx="7086600" cy="3945390"/>
          </a:xfrm>
        </p:spPr>
        <p:txBody>
          <a:bodyPr>
            <a:normAutofit/>
          </a:bodyPr>
          <a:lstStyle/>
          <a:p>
            <a:pPr marL="225425" indent="-225425">
              <a:buClr>
                <a:srgbClr val="FD2E05"/>
              </a:buClr>
            </a:pPr>
            <a:r>
              <a:rPr lang="en-US" b="1" dirty="0"/>
              <a:t>891 </a:t>
            </a:r>
            <a:r>
              <a:rPr lang="en-US" dirty="0"/>
              <a:t>work zone fatalities in 2022</a:t>
            </a:r>
          </a:p>
          <a:p>
            <a:pPr marL="225425" indent="-225425">
              <a:buClr>
                <a:srgbClr val="FD2E05"/>
              </a:buClr>
            </a:pPr>
            <a:r>
              <a:rPr lang="en-US" b="1" dirty="0"/>
              <a:t>94</a:t>
            </a:r>
            <a:r>
              <a:rPr lang="en-US" dirty="0"/>
              <a:t> worker fatalities</a:t>
            </a:r>
          </a:p>
        </p:txBody>
      </p:sp>
      <p:sp>
        <p:nvSpPr>
          <p:cNvPr id="5" name="Rectangle 4"/>
          <p:cNvSpPr>
            <a:spLocks noChangeArrowheads="1"/>
          </p:cNvSpPr>
          <p:nvPr/>
        </p:nvSpPr>
        <p:spPr bwMode="auto">
          <a:xfrm>
            <a:off x="304800" y="5441430"/>
            <a:ext cx="8116528" cy="400110"/>
          </a:xfrm>
          <a:prstGeom prst="rect">
            <a:avLst/>
          </a:prstGeom>
          <a:noFill/>
          <a:ln w="9525">
            <a:noFill/>
            <a:miter lim="800000"/>
            <a:headEnd/>
            <a:tailEnd/>
          </a:ln>
        </p:spPr>
        <p:txBody>
          <a:bodyPr wrap="square">
            <a:spAutoFit/>
          </a:bodyPr>
          <a:lstStyle/>
          <a:p>
            <a:pPr algn="ctr"/>
            <a:r>
              <a:rPr lang="en-US" sz="2000" b="1" dirty="0">
                <a:latin typeface="Arial" panose="020B0604020202020204" pitchFamily="34" charset="0"/>
              </a:rPr>
              <a:t>Source: www.workzonesafety.org</a:t>
            </a:r>
          </a:p>
        </p:txBody>
      </p:sp>
    </p:spTree>
    <p:extLst>
      <p:ext uri="{BB962C8B-B14F-4D97-AF65-F5344CB8AC3E}">
        <p14:creationId xmlns:p14="http://schemas.microsoft.com/office/powerpoint/2010/main" val="1567747068"/>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25"/>
          <p:cNvSpPr txBox="1">
            <a:spLocks noChangeArrowheads="1"/>
          </p:cNvSpPr>
          <p:nvPr/>
        </p:nvSpPr>
        <p:spPr bwMode="auto">
          <a:xfrm>
            <a:off x="-38592" y="117250"/>
            <a:ext cx="9144000" cy="646331"/>
          </a:xfrm>
          <a:prstGeom prst="rect">
            <a:avLst/>
          </a:prstGeom>
          <a:noFill/>
          <a:ln w="9525">
            <a:noFill/>
            <a:miter lim="800000"/>
            <a:headEnd/>
            <a:tailEnd/>
          </a:ln>
        </p:spPr>
        <p:txBody>
          <a:bodyPr wrap="square">
            <a:spAutoFit/>
          </a:bodyPr>
          <a:lstStyle/>
          <a:p>
            <a:pPr algn="ctr"/>
            <a:r>
              <a:rPr lang="en-US" sz="3600" b="1" dirty="0">
                <a:solidFill>
                  <a:srgbClr val="00ACA1"/>
                </a:solidFill>
                <a:latin typeface="Arial" panose="020B0604020202020204" pitchFamily="34" charset="0"/>
              </a:rPr>
              <a:t>USA Work Zone Fatalities: 2007-2018</a:t>
            </a:r>
            <a:endParaRPr lang="en-US" sz="3600" dirty="0">
              <a:solidFill>
                <a:srgbClr val="00ACA1"/>
              </a:solidFill>
              <a:latin typeface="Arial" panose="020B0604020202020204" pitchFamily="34" charset="0"/>
            </a:endParaRPr>
          </a:p>
        </p:txBody>
      </p:sp>
      <p:sp>
        <p:nvSpPr>
          <p:cNvPr id="2" name="TextBox 1"/>
          <p:cNvSpPr txBox="1"/>
          <p:nvPr/>
        </p:nvSpPr>
        <p:spPr>
          <a:xfrm>
            <a:off x="250722" y="5569531"/>
            <a:ext cx="8171001" cy="338554"/>
          </a:xfrm>
          <a:prstGeom prst="rect">
            <a:avLst/>
          </a:prstGeom>
          <a:noFill/>
        </p:spPr>
        <p:txBody>
          <a:bodyPr wrap="square" rtlCol="0">
            <a:spAutoFit/>
          </a:bodyPr>
          <a:lstStyle/>
          <a:p>
            <a:r>
              <a:rPr lang="en-US" sz="1600" b="1" dirty="0"/>
              <a:t>Source: National Work Zone Safety Information Clearinghouse</a:t>
            </a:r>
          </a:p>
        </p:txBody>
      </p:sp>
      <p:sp>
        <p:nvSpPr>
          <p:cNvPr id="3" name="Title 2">
            <a:extLst>
              <a:ext uri="{FF2B5EF4-FFF2-40B4-BE49-F238E27FC236}">
                <a16:creationId xmlns:a16="http://schemas.microsoft.com/office/drawing/2014/main" id="{07D89C1D-0766-484C-8920-F1A88EB6D545}"/>
              </a:ext>
            </a:extLst>
          </p:cNvPr>
          <p:cNvSpPr>
            <a:spLocks noGrp="1"/>
          </p:cNvSpPr>
          <p:nvPr>
            <p:ph type="title"/>
          </p:nvPr>
        </p:nvSpPr>
        <p:spPr/>
        <p:txBody>
          <a:bodyPr/>
          <a:lstStyle/>
          <a:p>
            <a:pPr rtl="0" fontAlgn="base"/>
            <a:r>
              <a:rPr lang="en-US" sz="3600" b="1" kern="1200" dirty="0">
                <a:solidFill>
                  <a:srgbClr val="00ACA1"/>
                </a:solidFill>
                <a:effectLst/>
                <a:latin typeface="Arial" panose="020B0604020202020204" pitchFamily="34" charset="0"/>
                <a:ea typeface="+mn-ea"/>
                <a:cs typeface="+mn-cs"/>
              </a:rPr>
              <a:t>USA Work Zone Fatalities: 2013-2022</a:t>
            </a:r>
            <a:endParaRPr lang="en-US" dirty="0">
              <a:effectLst/>
            </a:endParaRPr>
          </a:p>
          <a:p>
            <a:endParaRPr lang="en-US" dirty="0"/>
          </a:p>
        </p:txBody>
      </p:sp>
      <p:pic>
        <p:nvPicPr>
          <p:cNvPr id="4" name="Picture 3" descr="Chart showing work zone fatalities and injuries from 593 fatalities and 28,000 injuries in 2013 to 891 fatalities and 37,000 injuries in 2022 - while some years show lower fatalities, the general trend is increasing">
            <a:extLst>
              <a:ext uri="{FF2B5EF4-FFF2-40B4-BE49-F238E27FC236}">
                <a16:creationId xmlns:a16="http://schemas.microsoft.com/office/drawing/2014/main" id="{287D5933-1346-E42F-6E1B-3488AB9D7D72}"/>
              </a:ext>
            </a:extLst>
          </p:cNvPr>
          <p:cNvPicPr>
            <a:picLocks noChangeAspect="1"/>
          </p:cNvPicPr>
          <p:nvPr/>
        </p:nvPicPr>
        <p:blipFill>
          <a:blip r:embed="rId3"/>
          <a:srcRect t="17223" b="8983"/>
          <a:stretch/>
        </p:blipFill>
        <p:spPr>
          <a:xfrm>
            <a:off x="1692340" y="1174173"/>
            <a:ext cx="6085598" cy="4189203"/>
          </a:xfrm>
          <a:prstGeom prst="rect">
            <a:avLst/>
          </a:prstGeom>
        </p:spPr>
      </p:pic>
    </p:spTree>
    <p:extLst>
      <p:ext uri="{BB962C8B-B14F-4D97-AF65-F5344CB8AC3E}">
        <p14:creationId xmlns:p14="http://schemas.microsoft.com/office/powerpoint/2010/main" val="3299985981"/>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348" y="123825"/>
            <a:ext cx="8915400" cy="1295400"/>
          </a:xfrm>
        </p:spPr>
        <p:txBody>
          <a:bodyPr>
            <a:normAutofit/>
          </a:bodyPr>
          <a:lstStyle/>
          <a:p>
            <a:pPr>
              <a:defRPr/>
            </a:pPr>
            <a:r>
              <a:rPr lang="en-US" dirty="0"/>
              <a:t>National Work Zone Safety</a:t>
            </a:r>
            <a:br>
              <a:rPr lang="en-US" dirty="0"/>
            </a:br>
            <a:r>
              <a:rPr lang="en-US" dirty="0"/>
              <a:t>Information Clearinghouse</a:t>
            </a:r>
          </a:p>
        </p:txBody>
      </p:sp>
      <p:sp>
        <p:nvSpPr>
          <p:cNvPr id="51203" name="Content Placeholder 2"/>
          <p:cNvSpPr>
            <a:spLocks noGrp="1"/>
          </p:cNvSpPr>
          <p:nvPr>
            <p:ph idx="1"/>
          </p:nvPr>
        </p:nvSpPr>
        <p:spPr/>
        <p:txBody>
          <a:bodyPr/>
          <a:lstStyle/>
          <a:p>
            <a:r>
              <a:rPr lang="en-US" dirty="0"/>
              <a:t>Internet work zone resource</a:t>
            </a:r>
          </a:p>
          <a:p>
            <a:r>
              <a:rPr lang="en-US" i="1" dirty="0"/>
              <a:t>www.workzonesafety.org</a:t>
            </a:r>
          </a:p>
        </p:txBody>
      </p:sp>
      <p:pic>
        <p:nvPicPr>
          <p:cNvPr id="3" name="Picture 2">
            <a:extLst>
              <a:ext uri="{FF2B5EF4-FFF2-40B4-BE49-F238E27FC236}">
                <a16:creationId xmlns:a16="http://schemas.microsoft.com/office/drawing/2014/main" id="{D58F8AA5-6A35-4A6D-879D-1380350F52CC}"/>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243347" y="3083078"/>
            <a:ext cx="8587015" cy="1565121"/>
          </a:xfrm>
          <a:prstGeom prst="rect">
            <a:avLst/>
          </a:prstGeom>
        </p:spPr>
      </p:pic>
    </p:spTree>
    <p:extLst>
      <p:ext uri="{BB962C8B-B14F-4D97-AF65-F5344CB8AC3E}">
        <p14:creationId xmlns:p14="http://schemas.microsoft.com/office/powerpoint/2010/main" val="2970191408"/>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F1D8726CCB35046823CD2208737B298" ma:contentTypeVersion="17" ma:contentTypeDescription="Create a new document." ma:contentTypeScope="" ma:versionID="a1dfcc3812e8eda223e4bbc003fc5805">
  <xsd:schema xmlns:xsd="http://www.w3.org/2001/XMLSchema" xmlns:xs="http://www.w3.org/2001/XMLSchema" xmlns:p="http://schemas.microsoft.com/office/2006/metadata/properties" xmlns:ns2="f5270e54-c8a0-4b22-84cc-0e31eb95d21e" xmlns:ns3="32c1465c-eec5-42df-ba25-e7b3dc5efb78" targetNamespace="http://schemas.microsoft.com/office/2006/metadata/properties" ma:root="true" ma:fieldsID="ea3ce69e8d0753bef4c975463d142391" ns2:_="" ns3:_="">
    <xsd:import namespace="f5270e54-c8a0-4b22-84cc-0e31eb95d21e"/>
    <xsd:import namespace="32c1465c-eec5-42df-ba25-e7b3dc5efb7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5270e54-c8a0-4b22-84cc-0e31eb95d21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a752f70-6a13-4c50-9a09-ea54223a0fa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2c1465c-eec5-42df-ba25-e7b3dc5efb78"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5f90fc8-047a-47db-90e2-1028f76883af}" ma:internalName="TaxCatchAll" ma:showField="CatchAllData" ma:web="32c1465c-eec5-42df-ba25-e7b3dc5efb7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5270e54-c8a0-4b22-84cc-0e31eb95d21e">
      <Terms xmlns="http://schemas.microsoft.com/office/infopath/2007/PartnerControls"/>
    </lcf76f155ced4ddcb4097134ff3c332f>
    <TaxCatchAll xmlns="32c1465c-eec5-42df-ba25-e7b3dc5efb78" xsi:nil="true"/>
  </documentManagement>
</p:properties>
</file>

<file path=customXml/itemProps1.xml><?xml version="1.0" encoding="utf-8"?>
<ds:datastoreItem xmlns:ds="http://schemas.openxmlformats.org/officeDocument/2006/customXml" ds:itemID="{15F4CFB9-98F1-4E15-82AD-0C4CA7BAA472}"/>
</file>

<file path=customXml/itemProps2.xml><?xml version="1.0" encoding="utf-8"?>
<ds:datastoreItem xmlns:ds="http://schemas.openxmlformats.org/officeDocument/2006/customXml" ds:itemID="{382DDD5C-37C2-4279-8E34-899F61CE3A5D}"/>
</file>

<file path=customXml/itemProps3.xml><?xml version="1.0" encoding="utf-8"?>
<ds:datastoreItem xmlns:ds="http://schemas.openxmlformats.org/officeDocument/2006/customXml" ds:itemID="{2C30DB08-F434-48DB-8948-CCBC9575D302}"/>
</file>

<file path=docProps/app.xml><?xml version="1.0" encoding="utf-8"?>
<Properties xmlns="http://schemas.openxmlformats.org/officeDocument/2006/extended-properties" xmlns:vt="http://schemas.openxmlformats.org/officeDocument/2006/docPropsVTypes">
  <TotalTime>16732</TotalTime>
  <Words>6176</Words>
  <Application>Microsoft Office PowerPoint</Application>
  <PresentationFormat>On-screen Show (4:3)</PresentationFormat>
  <Paragraphs>569</Paragraphs>
  <Slides>36</Slides>
  <Notes>36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36</vt:i4>
      </vt:variant>
    </vt:vector>
  </HeadingPairs>
  <TitlesOfParts>
    <vt:vector size="42" baseType="lpstr">
      <vt:lpstr>Arial</vt:lpstr>
      <vt:lpstr>Calibri</vt:lpstr>
      <vt:lpstr>Leelawadee</vt:lpstr>
      <vt:lpstr>Verdana</vt:lpstr>
      <vt:lpstr>Wingdings</vt:lpstr>
      <vt:lpstr>Default Design</vt:lpstr>
      <vt:lpstr>1. Introduction </vt:lpstr>
      <vt:lpstr>Module Objectives</vt:lpstr>
      <vt:lpstr>Work Zone “Strategies”</vt:lpstr>
      <vt:lpstr>Work Zone “Strategies”</vt:lpstr>
      <vt:lpstr>Work Zone “Strategies”</vt:lpstr>
      <vt:lpstr>Why do we Need Work Zone Strategies? And Now?</vt:lpstr>
      <vt:lpstr>Traffic Safety: Is There a Problem?</vt:lpstr>
      <vt:lpstr>USA Work Zone Fatalities: 2013-2022 </vt:lpstr>
      <vt:lpstr>National Work Zone Safety Information Clearinghouse</vt:lpstr>
      <vt:lpstr>Factors for Work Zone Crashes</vt:lpstr>
      <vt:lpstr>Factors for Work Zone Crashes</vt:lpstr>
      <vt:lpstr>Negative Consequences of Work Zones</vt:lpstr>
      <vt:lpstr>Work Zone Risk Factors</vt:lpstr>
      <vt:lpstr>The Positive Side of Work Zones </vt:lpstr>
      <vt:lpstr>Conflicting interests?</vt:lpstr>
      <vt:lpstr>The Designer’s Dilemma</vt:lpstr>
      <vt:lpstr>Work Zone Costs</vt:lpstr>
      <vt:lpstr>The Designer’s Role</vt:lpstr>
      <vt:lpstr>The Designer’s Role</vt:lpstr>
      <vt:lpstr>Engineering Judgment</vt:lpstr>
      <vt:lpstr>How do we optimize safety and mobility in work zones?</vt:lpstr>
      <vt:lpstr>Project-Level Work Zone Strategies</vt:lpstr>
      <vt:lpstr>PowerPoint Presentation</vt:lpstr>
      <vt:lpstr>What is a TMP?</vt:lpstr>
      <vt:lpstr>TMPs Require</vt:lpstr>
      <vt:lpstr>What is a “Significant Project”?</vt:lpstr>
      <vt:lpstr>What is a “Significant Project”?</vt:lpstr>
      <vt:lpstr>What if the Project is Not “Significant”?</vt:lpstr>
      <vt:lpstr>Temporary Traffic Control Plan (TTC Plan) Component (Module 2)</vt:lpstr>
      <vt:lpstr>Public Information and Outreach (PI&amp;O) Component (Module 3)</vt:lpstr>
      <vt:lpstr>Transportation Operations (TO) Component (Module 4)</vt:lpstr>
      <vt:lpstr>How Much Detail?</vt:lpstr>
      <vt:lpstr>The Benefits of a TMP</vt:lpstr>
      <vt:lpstr>The Benefits of a TMP (cont.)</vt:lpstr>
      <vt:lpstr>Knowledge Check</vt:lpstr>
      <vt:lpstr>Questions</vt:lpstr>
    </vt:vector>
  </TitlesOfParts>
  <Company>HOME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Traffic Control Technician Course</dc:title>
  <dc:subject>File 1 of 3</dc:subject>
  <dc:creator>Juan M Morales, P.E</dc:creator>
  <dc:description>JM Morales &amp; Associates, 407-674-7007, www.jmmassoc.com</dc:description>
  <cp:lastModifiedBy>Tim Luttrell</cp:lastModifiedBy>
  <cp:revision>667</cp:revision>
  <dcterms:created xsi:type="dcterms:W3CDTF">2003-08-18T20:36:41Z</dcterms:created>
  <dcterms:modified xsi:type="dcterms:W3CDTF">2025-04-09T15:25:20Z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0x0101000F1D8726CCB35046823CD2208737B298</vt:lpwstr>
  </property>
</Properties>
</file>